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1" r:id="rId1"/>
  </p:sldMasterIdLst>
  <p:notesMasterIdLst>
    <p:notesMasterId r:id="rId19"/>
  </p:notesMasterIdLst>
  <p:handoutMasterIdLst>
    <p:handoutMasterId r:id="rId20"/>
  </p:handoutMasterIdLst>
  <p:sldIdLst>
    <p:sldId id="256" r:id="rId2"/>
    <p:sldId id="258" r:id="rId3"/>
    <p:sldId id="259" r:id="rId4"/>
    <p:sldId id="273" r:id="rId5"/>
    <p:sldId id="261" r:id="rId6"/>
    <p:sldId id="262" r:id="rId7"/>
    <p:sldId id="264" r:id="rId8"/>
    <p:sldId id="274" r:id="rId9"/>
    <p:sldId id="276" r:id="rId10"/>
    <p:sldId id="275" r:id="rId11"/>
    <p:sldId id="278" r:id="rId12"/>
    <p:sldId id="265" r:id="rId13"/>
    <p:sldId id="267" r:id="rId14"/>
    <p:sldId id="268" r:id="rId15"/>
    <p:sldId id="270" r:id="rId16"/>
    <p:sldId id="269" r:id="rId17"/>
    <p:sldId id="279"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93A579B-C333-6A45-8FFD-C42477BC4A67}">
          <p14:sldIdLst>
            <p14:sldId id="256"/>
            <p14:sldId id="258"/>
            <p14:sldId id="259"/>
            <p14:sldId id="273"/>
            <p14:sldId id="261"/>
            <p14:sldId id="262"/>
            <p14:sldId id="264"/>
            <p14:sldId id="274"/>
            <p14:sldId id="276"/>
            <p14:sldId id="275"/>
            <p14:sldId id="278"/>
            <p14:sldId id="265"/>
            <p14:sldId id="267"/>
            <p14:sldId id="268"/>
            <p14:sldId id="270"/>
            <p14:sldId id="269"/>
            <p14:sldId id="27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9" autoAdjust="0"/>
    <p:restoredTop sz="98403" autoAdjust="0"/>
  </p:normalViewPr>
  <p:slideViewPr>
    <p:cSldViewPr snapToGrid="0" snapToObjects="1">
      <p:cViewPr varScale="1">
        <p:scale>
          <a:sx n="115" d="100"/>
          <a:sy n="115" d="100"/>
        </p:scale>
        <p:origin x="-1456"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AAC1446-B923-0645-BEA7-71B2EB0D57D8}" type="datetime1">
              <a:rPr lang="en-GB" smtClean="0"/>
              <a:t>10/12/15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2D2CE1-1055-9341-A08B-8AF5C6CA73CC}" type="slidenum">
              <a:rPr lang="en-US" smtClean="0"/>
              <a:t>‹#›</a:t>
            </a:fld>
            <a:endParaRPr lang="en-US"/>
          </a:p>
        </p:txBody>
      </p:sp>
    </p:spTree>
    <p:extLst>
      <p:ext uri="{BB962C8B-B14F-4D97-AF65-F5344CB8AC3E}">
        <p14:creationId xmlns:p14="http://schemas.microsoft.com/office/powerpoint/2010/main" val="307309267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7361E0-9BE8-474F-9349-477929CF201B}" type="datetime1">
              <a:rPr lang="en-GB" smtClean="0"/>
              <a:t>10/12/15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C111480-670B-9B43-8ED9-56F5BDAC5DCD}" type="slidenum">
              <a:rPr lang="en-US" smtClean="0"/>
              <a:t>‹#›</a:t>
            </a:fld>
            <a:endParaRPr lang="en-US"/>
          </a:p>
        </p:txBody>
      </p:sp>
    </p:spTree>
    <p:extLst>
      <p:ext uri="{BB962C8B-B14F-4D97-AF65-F5344CB8AC3E}">
        <p14:creationId xmlns:p14="http://schemas.microsoft.com/office/powerpoint/2010/main" val="181494733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GB" sz="1200" kern="1200" dirty="0" smtClean="0">
                <a:solidFill>
                  <a:schemeClr val="tx1"/>
                </a:solidFill>
                <a:effectLst/>
                <a:latin typeface="+mn-lt"/>
                <a:ea typeface="+mn-ea"/>
                <a:cs typeface="+mn-cs"/>
              </a:rPr>
              <a:t>Visual: 3D colour histogram &amp; colour controls</a:t>
            </a:r>
          </a:p>
          <a:p>
            <a:r>
              <a:rPr lang="en-GB" sz="1200" kern="1200" dirty="0" smtClean="0">
                <a:solidFill>
                  <a:schemeClr val="tx1"/>
                </a:solidFill>
                <a:effectLst/>
                <a:latin typeface="+mn-lt"/>
                <a:ea typeface="+mn-ea"/>
                <a:cs typeface="+mn-cs"/>
              </a:rPr>
              <a:t> </a:t>
            </a:r>
          </a:p>
          <a:p>
            <a:pPr marL="171450" lvl="0" indent="-171450">
              <a:buFont typeface="Arial"/>
              <a:buChar char="•"/>
            </a:pPr>
            <a:r>
              <a:rPr lang="en-GB" sz="1200" kern="1200" dirty="0" smtClean="0">
                <a:solidFill>
                  <a:schemeClr val="tx1"/>
                </a:solidFill>
                <a:effectLst/>
                <a:latin typeface="+mn-lt"/>
                <a:ea typeface="+mn-ea"/>
                <a:cs typeface="+mn-cs"/>
              </a:rPr>
              <a:t>The question that my project strives to answer is “What are the effects of colour alteration tools (such as brightness, contrast, and saturation), on an image’s histogram?” and “Are these effects useful as a visualisation or tool in image editing software, such as Photoshop?”</a:t>
            </a:r>
          </a:p>
          <a:p>
            <a:pPr marL="0" lvl="0" indent="0">
              <a:buFont typeface="Arial"/>
              <a:buNone/>
            </a:pPr>
            <a:endParaRPr lang="en-GB" sz="1200" kern="1200" dirty="0" smtClean="0">
              <a:solidFill>
                <a:schemeClr val="tx1"/>
              </a:solidFill>
              <a:effectLst/>
              <a:latin typeface="+mn-lt"/>
              <a:ea typeface="+mn-ea"/>
              <a:cs typeface="+mn-cs"/>
            </a:endParaRPr>
          </a:p>
          <a:p>
            <a:pPr marL="171450" lvl="0" indent="-171450">
              <a:buFont typeface="Arial"/>
              <a:buChar char="•"/>
            </a:pPr>
            <a:r>
              <a:rPr lang="en-GB" sz="1200" kern="1200" dirty="0" smtClean="0">
                <a:solidFill>
                  <a:schemeClr val="tx1"/>
                </a:solidFill>
                <a:effectLst/>
                <a:latin typeface="+mn-lt"/>
                <a:ea typeface="+mn-ea"/>
                <a:cs typeface="+mn-cs"/>
              </a:rPr>
              <a:t>I will explain histograms in more depth later, but in this example, three primary colours, red, green, and blue are assigned to the x, y, and z axes </a:t>
            </a:r>
          </a:p>
          <a:p>
            <a:pPr marL="171450" lvl="0" indent="-171450">
              <a:buFont typeface="Arial"/>
              <a:buChar char="•"/>
            </a:pPr>
            <a:r>
              <a:rPr lang="en-GB" sz="1200" kern="1200" dirty="0" smtClean="0">
                <a:solidFill>
                  <a:schemeClr val="tx1"/>
                </a:solidFill>
                <a:effectLst/>
                <a:latin typeface="+mn-lt"/>
                <a:ea typeface="+mn-ea"/>
                <a:cs typeface="+mn-cs"/>
              </a:rPr>
              <a:t>In doing so a cube, capable of containing all possible combinations of these three colour values is created</a:t>
            </a:r>
          </a:p>
          <a:p>
            <a:pPr marL="171450" lvl="0" indent="-171450">
              <a:buFont typeface="Arial"/>
              <a:buChar char="•"/>
            </a:pPr>
            <a:r>
              <a:rPr lang="en-GB" sz="1200" kern="1200" dirty="0" smtClean="0">
                <a:solidFill>
                  <a:schemeClr val="tx1"/>
                </a:solidFill>
                <a:effectLst/>
                <a:latin typeface="+mn-lt"/>
                <a:ea typeface="+mn-ea"/>
                <a:cs typeface="+mn-cs"/>
              </a:rPr>
              <a:t>The colour of each pixel is then plotted in this cube, the size of the plot representing how many pixels have this colour</a:t>
            </a:r>
          </a:p>
          <a:p>
            <a:pPr marL="171450" lvl="0" indent="-171450">
              <a:buFont typeface="Arial"/>
              <a:buChar char="•"/>
            </a:pPr>
            <a:endParaRPr lang="en-GB" sz="1200" kern="1200" dirty="0" smtClean="0">
              <a:solidFill>
                <a:schemeClr val="tx1"/>
              </a:solidFill>
              <a:effectLst/>
              <a:latin typeface="+mn-lt"/>
              <a:ea typeface="+mn-ea"/>
              <a:cs typeface="+mn-cs"/>
            </a:endParaRPr>
          </a:p>
          <a:p>
            <a:pPr marL="171450" lvl="0" indent="-171450">
              <a:buFont typeface="Arial"/>
              <a:buChar char="•"/>
            </a:pPr>
            <a:r>
              <a:rPr lang="en-GB" sz="1200" kern="1200" dirty="0" smtClean="0">
                <a:solidFill>
                  <a:schemeClr val="tx1"/>
                </a:solidFill>
                <a:effectLst/>
                <a:latin typeface="+mn-lt"/>
                <a:ea typeface="+mn-ea"/>
                <a:cs typeface="+mn-cs"/>
              </a:rPr>
              <a:t>Graphs such as this are useful to show the distribution of colours within an image</a:t>
            </a:r>
          </a:p>
          <a:p>
            <a:pPr marL="171450" lvl="0" indent="-171450">
              <a:buFont typeface="Arial"/>
              <a:buChar char="•"/>
            </a:pPr>
            <a:r>
              <a:rPr lang="en-GB" sz="1200" kern="1200" dirty="0" smtClean="0">
                <a:solidFill>
                  <a:schemeClr val="tx1"/>
                </a:solidFill>
                <a:effectLst/>
                <a:latin typeface="+mn-lt"/>
                <a:ea typeface="+mn-ea"/>
                <a:cs typeface="+mn-cs"/>
              </a:rPr>
              <a:t>If my histogram is successful, I will explore the possibility of using it as tool of image editing, rather than just a visualisation</a:t>
            </a:r>
          </a:p>
          <a:p>
            <a:pPr marL="171450" lvl="0" indent="-171450">
              <a:buFont typeface="Arial"/>
              <a:buChar char="•"/>
            </a:pPr>
            <a:r>
              <a:rPr lang="en-GB" sz="1200" kern="1200" dirty="0" smtClean="0">
                <a:solidFill>
                  <a:schemeClr val="tx1"/>
                </a:solidFill>
                <a:effectLst/>
                <a:latin typeface="+mn-lt"/>
                <a:ea typeface="+mn-ea"/>
                <a:cs typeface="+mn-cs"/>
              </a:rPr>
              <a:t>For example, if you wanted to make the woman’s red dress in this image to stand out, out could increase the saturation of her dress, while reducing the saturation of the surrounding scene</a:t>
            </a:r>
          </a:p>
          <a:p>
            <a:pPr marL="171450" lvl="0" indent="-171450">
              <a:buFont typeface="Arial"/>
              <a:buChar char="•"/>
            </a:pPr>
            <a:r>
              <a:rPr lang="en-GB" sz="1200" kern="1200" dirty="0" smtClean="0">
                <a:solidFill>
                  <a:schemeClr val="tx1"/>
                </a:solidFill>
                <a:effectLst/>
                <a:latin typeface="+mn-lt"/>
                <a:ea typeface="+mn-ea"/>
                <a:cs typeface="+mn-cs"/>
              </a:rPr>
              <a:t>Rather</a:t>
            </a:r>
            <a:r>
              <a:rPr lang="en-GB" sz="1000" kern="1200" dirty="0" smtClean="0">
                <a:solidFill>
                  <a:schemeClr val="tx1"/>
                </a:solidFill>
                <a:effectLst/>
                <a:latin typeface="+mn-lt"/>
                <a:ea typeface="+mn-ea"/>
                <a:cs typeface="+mn-cs"/>
              </a:rPr>
              <a:t> </a:t>
            </a:r>
            <a:r>
              <a:rPr lang="en-GB" sz="1200" kern="1200" dirty="0" smtClean="0">
                <a:solidFill>
                  <a:schemeClr val="tx1"/>
                </a:solidFill>
                <a:effectLst/>
                <a:latin typeface="+mn-lt"/>
                <a:ea typeface="+mn-ea"/>
                <a:cs typeface="+mn-cs"/>
              </a:rPr>
              <a:t> than drawing an outline around the dress to isolate it, one could use a histogram to select the red tones in the image for alteration </a:t>
            </a:r>
          </a:p>
          <a:p>
            <a:pPr marL="171450" lvl="0" indent="-171450">
              <a:buFont typeface="Arial"/>
              <a:buChar char="•"/>
            </a:pPr>
            <a:r>
              <a:rPr lang="en-GB" sz="1200" kern="1200" dirty="0" smtClean="0">
                <a:solidFill>
                  <a:schemeClr val="tx1"/>
                </a:solidFill>
                <a:effectLst/>
                <a:latin typeface="+mn-lt"/>
                <a:ea typeface="+mn-ea"/>
                <a:cs typeface="+mn-cs"/>
              </a:rPr>
              <a:t>It is also interesting to note that colour histograms are often bi-modal because an image’s background and foreground usually contain different colours: it should therefore be possible to separate the foreground and background of an image using a colour histogram, but this is purely theoretical</a:t>
            </a:r>
          </a:p>
          <a:p>
            <a:r>
              <a:rPr lang="en-GB"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Q: Why use histogram?</a:t>
            </a:r>
            <a:br>
              <a:rPr lang="en-GB" sz="1200" kern="1200" dirty="0" smtClean="0">
                <a:solidFill>
                  <a:schemeClr val="tx1"/>
                </a:solidFill>
                <a:effectLst/>
                <a:latin typeface="+mn-lt"/>
                <a:ea typeface="+mn-ea"/>
                <a:cs typeface="+mn-cs"/>
              </a:rPr>
            </a:br>
            <a:r>
              <a:rPr lang="en-GB" sz="1200" kern="1200" dirty="0" smtClean="0">
                <a:solidFill>
                  <a:schemeClr val="tx1"/>
                </a:solidFill>
                <a:effectLst/>
                <a:latin typeface="+mn-lt"/>
                <a:ea typeface="+mn-ea"/>
                <a:cs typeface="+mn-cs"/>
              </a:rPr>
              <a:t>A: This approach would be quicker than selecting spatially and allow greater control over effects such as mood and temperature</a:t>
            </a:r>
          </a:p>
          <a:p>
            <a:endParaRPr lang="en-US" dirty="0"/>
          </a:p>
        </p:txBody>
      </p:sp>
      <p:sp>
        <p:nvSpPr>
          <p:cNvPr id="4" name="Slide Number Placeholder 3"/>
          <p:cNvSpPr>
            <a:spLocks noGrp="1"/>
          </p:cNvSpPr>
          <p:nvPr>
            <p:ph type="sldNum" sz="quarter" idx="10"/>
          </p:nvPr>
        </p:nvSpPr>
        <p:spPr/>
        <p:txBody>
          <a:bodyPr/>
          <a:lstStyle/>
          <a:p>
            <a:fld id="{9C111480-670B-9B43-8ED9-56F5BDAC5DCD}" type="slidenum">
              <a:rPr lang="en-US" smtClean="0"/>
              <a:t>3</a:t>
            </a:fld>
            <a:endParaRPr lang="en-US"/>
          </a:p>
        </p:txBody>
      </p:sp>
    </p:spTree>
    <p:extLst>
      <p:ext uri="{BB962C8B-B14F-4D97-AF65-F5344CB8AC3E}">
        <p14:creationId xmlns:p14="http://schemas.microsoft.com/office/powerpoint/2010/main" val="915065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hasCustomPrompt="1"/>
          </p:nvPr>
        </p:nvSpPr>
        <p:spPr>
          <a:xfrm rot="19140000">
            <a:off x="895666" y="1701033"/>
            <a:ext cx="5648623" cy="1443776"/>
          </a:xfrm>
        </p:spPr>
        <p:txBody>
          <a:bodyPr bIns="9144" anchor="b"/>
          <a:lstStyle>
            <a:lvl1pPr>
              <a:defRPr sz="3600"/>
            </a:lvl1pPr>
          </a:lstStyle>
          <a:p>
            <a:r>
              <a:rPr lang="en-GB" dirty="0" smtClean="0"/>
              <a:t>CLICK TO EDIT MASTER TITLE STYLE</a:t>
            </a:r>
            <a:endParaRPr lang="en-US" dirty="0"/>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6A0DBA15-A78F-7647-9072-7C6BB07BC8C0}"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886BB73A-582F-4420-9A14-CB10A2B2E5E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17C9ADAD-1609-C649-8B76-D7CB6C6433C7}"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GB"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DE7A8FFF-A908-4C41-9F60-AE3F34B22767}"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61FA93CA-6873-F942-A7A7-A1A75084E1FC}"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546E0F41-AD62-B946-9608-C81A9139274B}" type="slidenum">
              <a:rPr lang="en-US" smtClean="0"/>
              <a:t>‹#›</a:t>
            </a:fld>
            <a:endParaRPr lang="en-US"/>
          </a:p>
        </p:txBody>
      </p:sp>
    </p:spTree>
    <p:extLst>
      <p:ext uri="{BB962C8B-B14F-4D97-AF65-F5344CB8AC3E}">
        <p14:creationId xmlns:p14="http://schemas.microsoft.com/office/powerpoint/2010/main" val="2175974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E62F01F9-15F5-714F-88DB-993C8E0B3CB1}"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rot="19140000">
            <a:off x="905827" y="1694423"/>
            <a:ext cx="5650992" cy="1470984"/>
          </a:xfrm>
        </p:spPr>
        <p:txBody>
          <a:bodyPr bIns="9144" anchor="b"/>
          <a:lstStyle>
            <a:lvl1pPr algn="l">
              <a:defRPr kumimoji="0" lang="en-US" sz="3200" b="0" i="0" u="none" strike="noStrike" kern="1200" cap="none"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GB" dirty="0" smtClean="0"/>
              <a:t>CLICK TO EDIT MASTER TITLE STYLE</a:t>
            </a:r>
            <a:endParaRPr lang="en-US" dirty="0"/>
          </a:p>
        </p:txBody>
      </p:sp>
      <p:sp>
        <p:nvSpPr>
          <p:cNvPr id="4" name="Date Placeholder 3"/>
          <p:cNvSpPr>
            <a:spLocks noGrp="1"/>
          </p:cNvSpPr>
          <p:nvPr>
            <p:ph type="dt" sz="half" idx="10"/>
          </p:nvPr>
        </p:nvSpPr>
        <p:spPr>
          <a:xfrm rot="19140000">
            <a:off x="201168" y="5870448"/>
            <a:ext cx="2176272" cy="201168"/>
          </a:xfrm>
          <a:prstGeom prst="rect">
            <a:avLst/>
          </a:prstGeom>
        </p:spPr>
        <p:txBody>
          <a:bodyPr/>
          <a:lstStyle/>
          <a:p>
            <a:fld id="{CE272154-D87E-2E40-8113-CECB8D73ECAD}" type="datetime1">
              <a:rPr lang="en-GB" smtClean="0"/>
              <a:t>10/12/15</a:t>
            </a:fld>
            <a:endParaRPr lang="en-US"/>
          </a:p>
        </p:txBody>
      </p:sp>
      <p:sp>
        <p:nvSpPr>
          <p:cNvPr id="5" name="Footer Placeholder 4"/>
          <p:cNvSpPr>
            <a:spLocks noGrp="1"/>
          </p:cNvSpPr>
          <p:nvPr>
            <p:ph type="ftr" sz="quarter" idx="11"/>
          </p:nvPr>
        </p:nvSpPr>
        <p:spPr/>
        <p:txBody>
          <a:bodyPr/>
          <a:lstStyle/>
          <a:p>
            <a:r>
              <a:rPr lang="en-US" smtClean="0"/>
              <a:t>Project overview</a:t>
            </a:r>
            <a:endParaRPr lang="en-US"/>
          </a:p>
        </p:txBody>
      </p:sp>
      <p:sp>
        <p:nvSpPr>
          <p:cNvPr id="6" name="Slide Number Placeholder 5"/>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a:xfrm rot="19140000">
            <a:off x="201168" y="5870448"/>
            <a:ext cx="2176272" cy="201168"/>
          </a:xfrm>
          <a:prstGeom prst="rect">
            <a:avLst/>
          </a:prstGeom>
        </p:spPr>
        <p:txBody>
          <a:bodyPr/>
          <a:lstStyle/>
          <a:p>
            <a:fld id="{95A437C9-A5D2-4440-AB29-7EC9AF84368D}" type="datetime1">
              <a:rPr lang="en-GB" smtClean="0"/>
              <a:t>10/12/15</a:t>
            </a:fld>
            <a:endParaRPr lang="en-US"/>
          </a:p>
        </p:txBody>
      </p:sp>
      <p:sp>
        <p:nvSpPr>
          <p:cNvPr id="6" name="Footer Placeholder 5"/>
          <p:cNvSpPr>
            <a:spLocks noGrp="1"/>
          </p:cNvSpPr>
          <p:nvPr>
            <p:ph type="ftr" sz="quarter" idx="11"/>
          </p:nvPr>
        </p:nvSpPr>
        <p:spPr/>
        <p:txBody>
          <a:bodyPr/>
          <a:lstStyle/>
          <a:p>
            <a:r>
              <a:rPr lang="en-US" smtClean="0"/>
              <a:t>Project overview</a:t>
            </a:r>
            <a:endParaRPr lang="en-US"/>
          </a:p>
        </p:txBody>
      </p:sp>
      <p:sp>
        <p:nvSpPr>
          <p:cNvPr id="7" name="Slide Number Placeholder 6"/>
          <p:cNvSpPr>
            <a:spLocks noGrp="1"/>
          </p:cNvSpPr>
          <p:nvPr>
            <p:ph type="sldNum" sz="quarter" idx="12"/>
          </p:nvPr>
        </p:nvSpPr>
        <p:spPr/>
        <p:txBody>
          <a:bodyPr/>
          <a:lstStyle/>
          <a:p>
            <a:fld id="{546E0F41-AD62-B946-9608-C81A9139274B}" type="slidenum">
              <a:rPr lang="en-US" smtClean="0"/>
              <a:t>‹#›</a:t>
            </a:fld>
            <a:endParaRPr lang="en-US"/>
          </a:p>
        </p:txBody>
      </p:sp>
      <p:sp>
        <p:nvSpPr>
          <p:cNvPr id="8" name="Title 7"/>
          <p:cNvSpPr>
            <a:spLocks noGrp="1"/>
          </p:cNvSpPr>
          <p:nvPr>
            <p:ph type="title"/>
          </p:nvPr>
        </p:nvSpPr>
        <p:spPr/>
        <p:txBody>
          <a:bodyPr/>
          <a:lstStyle/>
          <a:p>
            <a:r>
              <a:rPr lang="en-GB"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GB"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GB"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a:xfrm rot="19140000">
            <a:off x="201168" y="5870448"/>
            <a:ext cx="2176272" cy="201168"/>
          </a:xfrm>
          <a:prstGeom prst="rect">
            <a:avLst/>
          </a:prstGeom>
        </p:spPr>
        <p:txBody>
          <a:bodyPr/>
          <a:lstStyle/>
          <a:p>
            <a:fld id="{36897846-E837-344D-9A4B-0419EB73D664}" type="datetime1">
              <a:rPr lang="en-GB" smtClean="0"/>
              <a:t>10/12/15</a:t>
            </a:fld>
            <a:endParaRPr lang="en-US"/>
          </a:p>
        </p:txBody>
      </p:sp>
      <p:sp>
        <p:nvSpPr>
          <p:cNvPr id="8" name="Footer Placeholder 7"/>
          <p:cNvSpPr>
            <a:spLocks noGrp="1"/>
          </p:cNvSpPr>
          <p:nvPr>
            <p:ph type="ftr" sz="quarter" idx="11"/>
          </p:nvPr>
        </p:nvSpPr>
        <p:spPr/>
        <p:txBody>
          <a:bodyPr/>
          <a:lstStyle/>
          <a:p>
            <a:r>
              <a:rPr lang="en-US" smtClean="0"/>
              <a:t>Project overview</a:t>
            </a:r>
            <a:endParaRPr lang="en-US"/>
          </a:p>
        </p:txBody>
      </p:sp>
      <p:sp>
        <p:nvSpPr>
          <p:cNvPr id="9" name="Slide Number Placeholder 8"/>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a:xfrm rot="19140000">
            <a:off x="201168" y="5870448"/>
            <a:ext cx="2176272" cy="201168"/>
          </a:xfrm>
          <a:prstGeom prst="rect">
            <a:avLst/>
          </a:prstGeom>
        </p:spPr>
        <p:txBody>
          <a:bodyPr/>
          <a:lstStyle/>
          <a:p>
            <a:fld id="{1B2EEBCE-7A7A-C54B-A396-2371F1E6134E}" type="datetime1">
              <a:rPr lang="en-GB" smtClean="0"/>
              <a:t>10/12/15</a:t>
            </a:fld>
            <a:endParaRPr lang="en-US"/>
          </a:p>
        </p:txBody>
      </p:sp>
      <p:sp>
        <p:nvSpPr>
          <p:cNvPr id="4" name="Footer Placeholder 3"/>
          <p:cNvSpPr>
            <a:spLocks noGrp="1"/>
          </p:cNvSpPr>
          <p:nvPr>
            <p:ph type="ftr" sz="quarter" idx="11"/>
          </p:nvPr>
        </p:nvSpPr>
        <p:spPr/>
        <p:txBody>
          <a:bodyPr/>
          <a:lstStyle/>
          <a:p>
            <a:r>
              <a:rPr lang="en-US" smtClean="0"/>
              <a:t>Project overview</a:t>
            </a:r>
            <a:endParaRPr lang="en-US"/>
          </a:p>
        </p:txBody>
      </p:sp>
      <p:sp>
        <p:nvSpPr>
          <p:cNvPr id="5" name="Slide Number Placeholder 4"/>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rot="19140000">
            <a:off x="201168" y="5870448"/>
            <a:ext cx="2176272" cy="201168"/>
          </a:xfrm>
          <a:prstGeom prst="rect">
            <a:avLst/>
          </a:prstGeom>
        </p:spPr>
        <p:txBody>
          <a:bodyPr/>
          <a:lstStyle/>
          <a:p>
            <a:fld id="{77FE9FEC-2C46-084B-93D4-67998838A2B4}" type="datetime1">
              <a:rPr lang="en-GB" smtClean="0"/>
              <a:t>10/12/15</a:t>
            </a:fld>
            <a:endParaRPr lang="en-US"/>
          </a:p>
        </p:txBody>
      </p:sp>
      <p:sp>
        <p:nvSpPr>
          <p:cNvPr id="3" name="Footer Placeholder 2"/>
          <p:cNvSpPr>
            <a:spLocks noGrp="1"/>
          </p:cNvSpPr>
          <p:nvPr>
            <p:ph type="ftr" sz="quarter" idx="11"/>
          </p:nvPr>
        </p:nvSpPr>
        <p:spPr/>
        <p:txBody>
          <a:bodyPr/>
          <a:lstStyle/>
          <a:p>
            <a:r>
              <a:rPr lang="en-US" smtClean="0"/>
              <a:t>Project overview</a:t>
            </a:r>
            <a:endParaRPr lang="en-US"/>
          </a:p>
        </p:txBody>
      </p:sp>
      <p:sp>
        <p:nvSpPr>
          <p:cNvPr id="4" name="Slide Number Placeholder 3"/>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GB"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GB" smtClean="0"/>
              <a:t>Click to edit Master text styles</a:t>
            </a:r>
          </a:p>
        </p:txBody>
      </p:sp>
      <p:sp>
        <p:nvSpPr>
          <p:cNvPr id="5" name="Date Placeholder 4"/>
          <p:cNvSpPr>
            <a:spLocks noGrp="1"/>
          </p:cNvSpPr>
          <p:nvPr>
            <p:ph type="dt" sz="half" idx="10"/>
          </p:nvPr>
        </p:nvSpPr>
        <p:spPr>
          <a:xfrm rot="19140000">
            <a:off x="201168" y="5870448"/>
            <a:ext cx="2176272" cy="201168"/>
          </a:xfrm>
          <a:prstGeom prst="rect">
            <a:avLst/>
          </a:prstGeom>
        </p:spPr>
        <p:txBody>
          <a:bodyPr/>
          <a:lstStyle/>
          <a:p>
            <a:fld id="{919C2B68-FA7E-AD42-959B-52A4F8CA53BF}" type="datetime1">
              <a:rPr lang="en-GB" smtClean="0"/>
              <a:t>10/12/15</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r>
              <a:rPr lang="en-US" smtClean="0"/>
              <a:t>Project overview</a:t>
            </a:r>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886BB73A-582F-4420-9A14-CB10A2B2E5E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GB" smtClean="0"/>
              <a:t>Drag picture to placeholder or click icon to add</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GB"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a:xfrm rot="19140000">
            <a:off x="201168" y="5870448"/>
            <a:ext cx="2176272" cy="201168"/>
          </a:xfrm>
          <a:prstGeom prst="rect">
            <a:avLst/>
          </a:prstGeom>
        </p:spPr>
        <p:txBody>
          <a:bodyPr/>
          <a:lstStyle/>
          <a:p>
            <a:fld id="{0491B13C-3392-AB47-AE6D-5F9FAB8B515B}" type="datetime1">
              <a:rPr lang="en-GB" smtClean="0"/>
              <a:t>10/12/15</a:t>
            </a:fld>
            <a:endParaRPr lang="en-US"/>
          </a:p>
        </p:txBody>
      </p:sp>
      <p:sp>
        <p:nvSpPr>
          <p:cNvPr id="6" name="Footer Placeholder 5"/>
          <p:cNvSpPr>
            <a:spLocks noGrp="1"/>
          </p:cNvSpPr>
          <p:nvPr>
            <p:ph type="ftr" sz="quarter" idx="11"/>
          </p:nvPr>
        </p:nvSpPr>
        <p:spPr/>
        <p:txBody>
          <a:bodyPr/>
          <a:lstStyle/>
          <a:p>
            <a:r>
              <a:rPr lang="en-US" smtClean="0"/>
              <a:t>Project overview</a:t>
            </a:r>
            <a:endParaRPr lang="en-US"/>
          </a:p>
        </p:txBody>
      </p:sp>
      <p:sp>
        <p:nvSpPr>
          <p:cNvPr id="7" name="Slide Number Placeholder 6"/>
          <p:cNvSpPr>
            <a:spLocks noGrp="1"/>
          </p:cNvSpPr>
          <p:nvPr>
            <p:ph type="sldNum" sz="quarter" idx="12"/>
          </p:nvPr>
        </p:nvSpPr>
        <p:spPr/>
        <p:txBody>
          <a:bodyPr/>
          <a:lstStyle/>
          <a:p>
            <a:fld id="{546E0F41-AD62-B946-9608-C81A9139274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967387"/>
            <a:ext cx="3574257" cy="890614"/>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967387"/>
            <a:ext cx="9146380" cy="890614"/>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734868"/>
          </a:xfrm>
          <a:prstGeom prst="rect">
            <a:avLst/>
          </a:prstGeom>
        </p:spPr>
        <p:txBody>
          <a:bodyPr vert="horz" lIns="91440" tIns="45720" rIns="91440" bIns="45720" rtlCol="0" anchor="ctr">
            <a:noAutofit/>
          </a:bodyPr>
          <a:lstStyle/>
          <a:p>
            <a:r>
              <a:rPr lang="en-GB" dirty="0" smtClean="0"/>
              <a:t>Click To edit Master title style</a:t>
            </a:r>
            <a:endParaRPr lang="en-US" dirty="0"/>
          </a:p>
        </p:txBody>
      </p:sp>
      <p:sp>
        <p:nvSpPr>
          <p:cNvPr id="3" name="Text Placeholder 2"/>
          <p:cNvSpPr>
            <a:spLocks noGrp="1"/>
          </p:cNvSpPr>
          <p:nvPr>
            <p:ph type="body" idx="1"/>
          </p:nvPr>
        </p:nvSpPr>
        <p:spPr>
          <a:xfrm>
            <a:off x="822960" y="1215391"/>
            <a:ext cx="3781666" cy="4503180"/>
          </a:xfrm>
          <a:prstGeom prst="rect">
            <a:avLst/>
          </a:prstGeom>
        </p:spPr>
        <p:txBody>
          <a:bodyPr vert="horz" lIns="91440" tIns="45720" rIns="91440" bIns="45720" rtlCol="0">
            <a:normAutofit/>
          </a:bodyPr>
          <a:lstStyle/>
          <a:p>
            <a:pPr lvl="0"/>
            <a:r>
              <a:rPr lang="en-GB" dirty="0" smtClean="0"/>
              <a:t>Click to edit Master text </a:t>
            </a:r>
            <a:r>
              <a:rPr lang="en-GB" dirty="0" smtClean="0"/>
              <a:t>styles</a:t>
            </a:r>
            <a:endParaRPr lang="en-GB" dirty="0" smtClean="0"/>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600" cap="all" spc="200" baseline="0">
                <a:solidFill>
                  <a:srgbClr val="FFFFFF"/>
                </a:solidFill>
              </a:defRPr>
            </a:lvl1pPr>
          </a:lstStyle>
          <a:p>
            <a:r>
              <a:rPr lang="en-US" smtClean="0"/>
              <a:t>Project overview</a:t>
            </a:r>
            <a:endParaRPr lang="en-US" dirty="0"/>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546E0F41-AD62-B946-9608-C81A9139274B}"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650" r:id="rId12"/>
  </p:sldLayoutIdLst>
  <p:hf sldNum="0" hdr="0" dt="0"/>
  <p:txStyles>
    <p:titleStyle>
      <a:lvl1pPr algn="l" defTabSz="914400" rtl="0" eaLnBrk="1" latinLnBrk="0" hangingPunct="1">
        <a:spcBef>
          <a:spcPct val="0"/>
        </a:spcBef>
        <a:buNone/>
        <a:defRPr sz="3200" kern="1200" cap="none" baseline="0">
          <a:solidFill>
            <a:schemeClr val="tx1"/>
          </a:solidFill>
          <a:latin typeface="+mj-lt"/>
          <a:ea typeface="+mj-ea"/>
          <a:cs typeface="+mj-cs"/>
        </a:defRPr>
      </a:lvl1pPr>
    </p:titleStyle>
    <p:bodyStyle>
      <a:lvl1pPr marL="0" indent="0" algn="l" defTabSz="914400" rtl="0" eaLnBrk="1" latinLnBrk="0" hangingPunct="1">
        <a:spcBef>
          <a:spcPts val="800"/>
        </a:spcBef>
        <a:buFont typeface="Arial"/>
        <a:buNone/>
        <a:defRPr sz="2000" b="1" kern="1200">
          <a:solidFill>
            <a:schemeClr val="tx1"/>
          </a:solidFill>
          <a:latin typeface="+mn-lt"/>
          <a:ea typeface="+mn-ea"/>
          <a:cs typeface="+mn-cs"/>
        </a:defRPr>
      </a:lvl1pPr>
      <a:lvl2pPr marL="0" indent="0" algn="l" defTabSz="914400" rtl="0" eaLnBrk="1" latinLnBrk="0" hangingPunct="1">
        <a:spcBef>
          <a:spcPts val="300"/>
        </a:spcBef>
        <a:buClr>
          <a:schemeClr val="accent2"/>
        </a:buClr>
        <a:buFont typeface="Wingdings" pitchFamily="2" charset="2"/>
        <a:buNone/>
        <a:defRPr sz="2000" kern="1200">
          <a:solidFill>
            <a:schemeClr val="tx1"/>
          </a:solidFill>
          <a:latin typeface="+mn-lt"/>
          <a:ea typeface="+mn-ea"/>
          <a:cs typeface="+mn-cs"/>
        </a:defRPr>
      </a:lvl2pPr>
      <a:lvl3pPr marL="237744" indent="0" algn="l" defTabSz="914400" rtl="0" eaLnBrk="1" latinLnBrk="0" hangingPunct="1">
        <a:spcBef>
          <a:spcPts val="300"/>
        </a:spcBef>
        <a:buClr>
          <a:schemeClr val="accent2"/>
        </a:buClr>
        <a:buFont typeface="Wingdings" pitchFamily="2" charset="2"/>
        <a:buNone/>
        <a:defRPr sz="2000" kern="1200">
          <a:solidFill>
            <a:schemeClr val="tx1"/>
          </a:solidFill>
          <a:latin typeface="+mn-lt"/>
          <a:ea typeface="+mn-ea"/>
          <a:cs typeface="+mn-cs"/>
        </a:defRPr>
      </a:lvl3pPr>
      <a:lvl4pPr marL="466344" indent="0" algn="l" defTabSz="914400" rtl="0" eaLnBrk="1" latinLnBrk="0" hangingPunct="1">
        <a:spcBef>
          <a:spcPts val="300"/>
        </a:spcBef>
        <a:buClr>
          <a:schemeClr val="accent2"/>
        </a:buClr>
        <a:buFont typeface="Wingdings" pitchFamily="2" charset="2"/>
        <a:buNone/>
        <a:defRPr sz="2000" kern="1200">
          <a:solidFill>
            <a:schemeClr val="tx1"/>
          </a:solidFill>
          <a:latin typeface="+mn-lt"/>
          <a:ea typeface="+mn-ea"/>
          <a:cs typeface="+mn-cs"/>
        </a:defRPr>
      </a:lvl4pPr>
      <a:lvl5pPr marL="685800" indent="0" algn="l" defTabSz="914400" rtl="0" eaLnBrk="1" latinLnBrk="0" hangingPunct="1">
        <a:spcBef>
          <a:spcPts val="300"/>
        </a:spcBef>
        <a:buClr>
          <a:schemeClr val="accent2"/>
        </a:buClr>
        <a:buFont typeface="Wingdings" pitchFamily="2" charset="2"/>
        <a:buNone/>
        <a:defRPr sz="20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rot="19140000">
            <a:off x="926408" y="1689538"/>
            <a:ext cx="5648623" cy="1537495"/>
          </a:xfrm>
        </p:spPr>
        <p:txBody>
          <a:bodyPr/>
          <a:lstStyle/>
          <a:p>
            <a:r>
              <a:rPr lang="en-US" dirty="0" smtClean="0"/>
              <a:t>3D COLOUR HISTOGRAMS</a:t>
            </a:r>
            <a:endParaRPr lang="en-US" dirty="0"/>
          </a:p>
        </p:txBody>
      </p:sp>
    </p:spTree>
    <p:extLst>
      <p:ext uri="{BB962C8B-B14F-4D97-AF65-F5344CB8AC3E}">
        <p14:creationId xmlns:p14="http://schemas.microsoft.com/office/powerpoint/2010/main" val="1360090287"/>
      </p:ext>
    </p:extLst>
  </p:cSld>
  <p:clrMapOvr>
    <a:masterClrMapping/>
  </p:clrMapOvr>
  <mc:AlternateContent xmlns:mc="http://schemas.openxmlformats.org/markup-compatibility/2006" xmlns:p14="http://schemas.microsoft.com/office/powerpoint/2010/main">
    <mc:Choice Requires="p14">
      <p:transition spd="slow" p14:dur="2000" advTm="4829"/>
    </mc:Choice>
    <mc:Fallback xmlns="">
      <p:transition xmlns:p14="http://schemas.microsoft.com/office/powerpoint/2010/main" spd="slow" advTm="4829"/>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Transformations (I)</a:t>
            </a:r>
            <a:endParaRPr lang="en-US" dirty="0"/>
          </a:p>
        </p:txBody>
      </p:sp>
      <p:sp>
        <p:nvSpPr>
          <p:cNvPr id="3" name="Content Placeholder 2"/>
          <p:cNvSpPr>
            <a:spLocks noGrp="1"/>
          </p:cNvSpPr>
          <p:nvPr>
            <p:ph idx="1"/>
          </p:nvPr>
        </p:nvSpPr>
        <p:spPr>
          <a:xfrm>
            <a:off x="457200" y="1557130"/>
            <a:ext cx="3264453" cy="4306957"/>
          </a:xfrm>
        </p:spPr>
        <p:txBody>
          <a:bodyPr>
            <a:normAutofit/>
          </a:bodyPr>
          <a:lstStyle/>
          <a:p>
            <a:r>
              <a:rPr lang="en-US" dirty="0" smtClean="0"/>
              <a:t>To c</a:t>
            </a:r>
            <a:r>
              <a:rPr lang="en-US" dirty="0" smtClean="0"/>
              <a:t>onvert between two models (CIE</a:t>
            </a:r>
            <a:r>
              <a:rPr lang="en-US" dirty="0" smtClean="0"/>
              <a:t>-XYZ </a:t>
            </a:r>
            <a:r>
              <a:rPr lang="en-US" dirty="0" smtClean="0"/>
              <a:t>and</a:t>
            </a:r>
            <a:r>
              <a:rPr lang="en-US" dirty="0" smtClean="0"/>
              <a:t> </a:t>
            </a:r>
            <a:r>
              <a:rPr lang="en-US" dirty="0" smtClean="0"/>
              <a:t>CIE-L*a*b</a:t>
            </a:r>
            <a:r>
              <a:rPr lang="en-US" dirty="0" smtClean="0"/>
              <a:t>*) simply apply </a:t>
            </a:r>
            <a:r>
              <a:rPr lang="en-US" dirty="0" smtClean="0"/>
              <a:t>the </a:t>
            </a:r>
            <a:r>
              <a:rPr lang="en-US" dirty="0" smtClean="0"/>
              <a:t>formula</a:t>
            </a:r>
          </a:p>
          <a:p>
            <a:endParaRPr lang="en-US" dirty="0" smtClean="0"/>
          </a:p>
          <a:p>
            <a:r>
              <a:rPr lang="en-US" dirty="0" smtClean="0"/>
              <a:t>Takes in X, Y, Z coordinates and returns L, a, b coordinates</a:t>
            </a:r>
            <a:endParaRPr lang="en-US" dirty="0"/>
          </a:p>
          <a:p>
            <a:endParaRPr lang="en-US" dirty="0" smtClean="0"/>
          </a:p>
        </p:txBody>
      </p:sp>
      <p:sp>
        <p:nvSpPr>
          <p:cNvPr id="9" name="Footer Placeholder 8"/>
          <p:cNvSpPr>
            <a:spLocks noGrp="1"/>
          </p:cNvSpPr>
          <p:nvPr>
            <p:ph type="ftr" sz="quarter" idx="11"/>
          </p:nvPr>
        </p:nvSpPr>
        <p:spPr/>
        <p:txBody>
          <a:bodyPr/>
          <a:lstStyle/>
          <a:p>
            <a:r>
              <a:rPr lang="en-US" dirty="0"/>
              <a:t>Background research</a:t>
            </a:r>
          </a:p>
        </p:txBody>
      </p:sp>
      <p:sp>
        <p:nvSpPr>
          <p:cNvPr id="4" name="TextBox 3"/>
          <p:cNvSpPr txBox="1"/>
          <p:nvPr/>
        </p:nvSpPr>
        <p:spPr>
          <a:xfrm>
            <a:off x="3721653" y="1247914"/>
            <a:ext cx="4809434" cy="4401204"/>
          </a:xfrm>
          <a:prstGeom prst="rect">
            <a:avLst/>
          </a:prstGeom>
          <a:noFill/>
        </p:spPr>
        <p:txBody>
          <a:bodyPr wrap="square" rtlCol="0">
            <a:spAutoFit/>
          </a:bodyPr>
          <a:lstStyle/>
          <a:p>
            <a:r>
              <a:rPr lang="da-DK" sz="1400" dirty="0" err="1">
                <a:latin typeface="Consolas"/>
                <a:cs typeface="Consolas"/>
              </a:rPr>
              <a:t>var_X</a:t>
            </a:r>
            <a:r>
              <a:rPr lang="da-DK" sz="1400" dirty="0">
                <a:latin typeface="Consolas"/>
                <a:cs typeface="Consolas"/>
              </a:rPr>
              <a:t> = X / </a:t>
            </a:r>
            <a:r>
              <a:rPr lang="da-DK" sz="1400" dirty="0" smtClean="0">
                <a:latin typeface="Consolas"/>
                <a:cs typeface="Consolas"/>
              </a:rPr>
              <a:t> 95.047</a:t>
            </a:r>
          </a:p>
          <a:p>
            <a:r>
              <a:rPr lang="da-DK" sz="1400" dirty="0" err="1" smtClean="0">
                <a:latin typeface="Consolas"/>
                <a:cs typeface="Consolas"/>
              </a:rPr>
              <a:t>var_Y</a:t>
            </a:r>
            <a:r>
              <a:rPr lang="da-DK" sz="1400" dirty="0" smtClean="0">
                <a:latin typeface="Consolas"/>
                <a:cs typeface="Consolas"/>
              </a:rPr>
              <a:t> </a:t>
            </a:r>
            <a:r>
              <a:rPr lang="da-DK" sz="1400" dirty="0">
                <a:latin typeface="Consolas"/>
                <a:cs typeface="Consolas"/>
              </a:rPr>
              <a:t>= Y / </a:t>
            </a:r>
            <a:r>
              <a:rPr lang="da-DK" sz="1400" dirty="0" smtClean="0">
                <a:latin typeface="Consolas"/>
                <a:cs typeface="Consolas"/>
              </a:rPr>
              <a:t>100.000</a:t>
            </a:r>
          </a:p>
          <a:p>
            <a:r>
              <a:rPr lang="da-DK" sz="1400" dirty="0" err="1" smtClean="0">
                <a:latin typeface="Consolas"/>
                <a:cs typeface="Consolas"/>
              </a:rPr>
              <a:t>var_Z</a:t>
            </a:r>
            <a:r>
              <a:rPr lang="da-DK" sz="1400" dirty="0" smtClean="0">
                <a:latin typeface="Consolas"/>
                <a:cs typeface="Consolas"/>
              </a:rPr>
              <a:t> </a:t>
            </a:r>
            <a:r>
              <a:rPr lang="da-DK" sz="1400" dirty="0">
                <a:latin typeface="Consolas"/>
                <a:cs typeface="Consolas"/>
              </a:rPr>
              <a:t>= Z / </a:t>
            </a:r>
            <a:r>
              <a:rPr lang="da-DK" sz="1400" dirty="0" smtClean="0">
                <a:latin typeface="Consolas"/>
                <a:cs typeface="Consolas"/>
              </a:rPr>
              <a:t>108.883</a:t>
            </a:r>
          </a:p>
          <a:p>
            <a:endParaRPr lang="da-DK" sz="1400" dirty="0">
              <a:latin typeface="Consolas"/>
              <a:cs typeface="Consolas"/>
            </a:endParaRPr>
          </a:p>
          <a:p>
            <a:r>
              <a:rPr lang="da-DK" sz="1400" dirty="0" err="1">
                <a:latin typeface="Consolas"/>
                <a:cs typeface="Consolas"/>
              </a:rPr>
              <a:t>if</a:t>
            </a:r>
            <a:r>
              <a:rPr lang="da-DK" sz="1400" dirty="0">
                <a:latin typeface="Consolas"/>
                <a:cs typeface="Consolas"/>
              </a:rPr>
              <a:t> ( </a:t>
            </a:r>
            <a:r>
              <a:rPr lang="da-DK" sz="1400" dirty="0" err="1">
                <a:latin typeface="Consolas"/>
                <a:cs typeface="Consolas"/>
              </a:rPr>
              <a:t>var_X</a:t>
            </a:r>
            <a:r>
              <a:rPr lang="da-DK" sz="1400" dirty="0">
                <a:latin typeface="Consolas"/>
                <a:cs typeface="Consolas"/>
              </a:rPr>
              <a:t> &gt; 0.008856 </a:t>
            </a:r>
            <a:r>
              <a:rPr lang="da-DK" sz="1400" dirty="0" smtClean="0">
                <a:latin typeface="Consolas"/>
                <a:cs typeface="Consolas"/>
              </a:rPr>
              <a:t>)</a:t>
            </a:r>
          </a:p>
          <a:p>
            <a:r>
              <a:rPr lang="da-DK" sz="1400" dirty="0">
                <a:latin typeface="Consolas"/>
                <a:cs typeface="Consolas"/>
              </a:rPr>
              <a:t>	</a:t>
            </a:r>
            <a:r>
              <a:rPr lang="da-DK" sz="1400" dirty="0" err="1" smtClean="0">
                <a:latin typeface="Consolas"/>
                <a:cs typeface="Consolas"/>
              </a:rPr>
              <a:t>var_X</a:t>
            </a:r>
            <a:r>
              <a:rPr lang="da-DK" sz="1400" dirty="0" smtClean="0">
                <a:latin typeface="Consolas"/>
                <a:cs typeface="Consolas"/>
              </a:rPr>
              <a:t> </a:t>
            </a:r>
            <a:r>
              <a:rPr lang="da-DK" sz="1400" dirty="0">
                <a:latin typeface="Consolas"/>
                <a:cs typeface="Consolas"/>
              </a:rPr>
              <a:t>= </a:t>
            </a:r>
            <a:r>
              <a:rPr lang="da-DK" sz="1400" dirty="0" err="1">
                <a:latin typeface="Consolas"/>
                <a:cs typeface="Consolas"/>
              </a:rPr>
              <a:t>var_X</a:t>
            </a:r>
            <a:r>
              <a:rPr lang="da-DK" sz="1400" dirty="0">
                <a:latin typeface="Consolas"/>
                <a:cs typeface="Consolas"/>
              </a:rPr>
              <a:t> ^ ( 1/3 )</a:t>
            </a:r>
          </a:p>
          <a:p>
            <a:r>
              <a:rPr lang="da-DK" sz="1400" dirty="0" err="1" smtClean="0">
                <a:latin typeface="Consolas"/>
                <a:cs typeface="Consolas"/>
              </a:rPr>
              <a:t>else</a:t>
            </a:r>
            <a:endParaRPr lang="da-DK" sz="1400" dirty="0" smtClean="0">
              <a:latin typeface="Consolas"/>
              <a:cs typeface="Consolas"/>
            </a:endParaRPr>
          </a:p>
          <a:p>
            <a:r>
              <a:rPr lang="da-DK" sz="1400" dirty="0">
                <a:latin typeface="Consolas"/>
                <a:cs typeface="Consolas"/>
              </a:rPr>
              <a:t>	</a:t>
            </a:r>
            <a:r>
              <a:rPr lang="da-DK" sz="1400" dirty="0" err="1" smtClean="0">
                <a:latin typeface="Consolas"/>
                <a:cs typeface="Consolas"/>
              </a:rPr>
              <a:t>var_X</a:t>
            </a:r>
            <a:r>
              <a:rPr lang="da-DK" sz="1400" dirty="0" smtClean="0">
                <a:latin typeface="Consolas"/>
                <a:cs typeface="Consolas"/>
              </a:rPr>
              <a:t> </a:t>
            </a:r>
            <a:r>
              <a:rPr lang="da-DK" sz="1400" dirty="0">
                <a:latin typeface="Consolas"/>
                <a:cs typeface="Consolas"/>
              </a:rPr>
              <a:t>= ( 7.787 * </a:t>
            </a:r>
            <a:r>
              <a:rPr lang="da-DK" sz="1400" dirty="0" err="1">
                <a:latin typeface="Consolas"/>
                <a:cs typeface="Consolas"/>
              </a:rPr>
              <a:t>var_X</a:t>
            </a:r>
            <a:r>
              <a:rPr lang="da-DK" sz="1400" dirty="0">
                <a:latin typeface="Consolas"/>
                <a:cs typeface="Consolas"/>
              </a:rPr>
              <a:t> ) + ( 16 / 116 </a:t>
            </a:r>
            <a:r>
              <a:rPr lang="da-DK" sz="1400" dirty="0" smtClean="0">
                <a:latin typeface="Consolas"/>
                <a:cs typeface="Consolas"/>
              </a:rPr>
              <a:t>)</a:t>
            </a:r>
            <a:endParaRPr lang="da-DK" sz="1400" dirty="0">
              <a:latin typeface="Consolas"/>
              <a:cs typeface="Consolas"/>
            </a:endParaRPr>
          </a:p>
          <a:p>
            <a:r>
              <a:rPr lang="da-DK" sz="1400" dirty="0" err="1">
                <a:latin typeface="Consolas"/>
                <a:cs typeface="Consolas"/>
              </a:rPr>
              <a:t>if</a:t>
            </a:r>
            <a:r>
              <a:rPr lang="da-DK" sz="1400" dirty="0">
                <a:latin typeface="Consolas"/>
                <a:cs typeface="Consolas"/>
              </a:rPr>
              <a:t> ( </a:t>
            </a:r>
            <a:r>
              <a:rPr lang="da-DK" sz="1400" dirty="0" err="1">
                <a:latin typeface="Consolas"/>
                <a:cs typeface="Consolas"/>
              </a:rPr>
              <a:t>var_Y</a:t>
            </a:r>
            <a:r>
              <a:rPr lang="da-DK" sz="1400" dirty="0">
                <a:latin typeface="Consolas"/>
                <a:cs typeface="Consolas"/>
              </a:rPr>
              <a:t> &gt; 0.008856 </a:t>
            </a:r>
            <a:r>
              <a:rPr lang="da-DK" sz="1400" dirty="0" smtClean="0">
                <a:latin typeface="Consolas"/>
                <a:cs typeface="Consolas"/>
              </a:rPr>
              <a:t>)</a:t>
            </a:r>
          </a:p>
          <a:p>
            <a:r>
              <a:rPr lang="da-DK" sz="1400" dirty="0">
                <a:latin typeface="Consolas"/>
                <a:cs typeface="Consolas"/>
              </a:rPr>
              <a:t>	</a:t>
            </a:r>
            <a:r>
              <a:rPr lang="da-DK" sz="1400" dirty="0" err="1" smtClean="0">
                <a:latin typeface="Consolas"/>
                <a:cs typeface="Consolas"/>
              </a:rPr>
              <a:t>var_Y</a:t>
            </a:r>
            <a:r>
              <a:rPr lang="da-DK" sz="1400" dirty="0" smtClean="0">
                <a:latin typeface="Consolas"/>
                <a:cs typeface="Consolas"/>
              </a:rPr>
              <a:t> </a:t>
            </a:r>
            <a:r>
              <a:rPr lang="da-DK" sz="1400" dirty="0">
                <a:latin typeface="Consolas"/>
                <a:cs typeface="Consolas"/>
              </a:rPr>
              <a:t>= </a:t>
            </a:r>
            <a:r>
              <a:rPr lang="da-DK" sz="1400" dirty="0" err="1">
                <a:latin typeface="Consolas"/>
                <a:cs typeface="Consolas"/>
              </a:rPr>
              <a:t>var_Y</a:t>
            </a:r>
            <a:r>
              <a:rPr lang="da-DK" sz="1400" dirty="0">
                <a:latin typeface="Consolas"/>
                <a:cs typeface="Consolas"/>
              </a:rPr>
              <a:t> ^ ( 1/3 )</a:t>
            </a:r>
          </a:p>
          <a:p>
            <a:r>
              <a:rPr lang="da-DK" sz="1400" dirty="0" err="1" smtClean="0">
                <a:latin typeface="Consolas"/>
                <a:cs typeface="Consolas"/>
              </a:rPr>
              <a:t>else</a:t>
            </a:r>
            <a:endParaRPr lang="da-DK" sz="1400" dirty="0" smtClean="0">
              <a:latin typeface="Consolas"/>
              <a:cs typeface="Consolas"/>
            </a:endParaRPr>
          </a:p>
          <a:p>
            <a:r>
              <a:rPr lang="da-DK" sz="1400" dirty="0">
                <a:latin typeface="Consolas"/>
                <a:cs typeface="Consolas"/>
              </a:rPr>
              <a:t>	</a:t>
            </a:r>
            <a:r>
              <a:rPr lang="da-DK" sz="1400" dirty="0" err="1" smtClean="0">
                <a:latin typeface="Consolas"/>
                <a:cs typeface="Consolas"/>
              </a:rPr>
              <a:t>var_Y</a:t>
            </a:r>
            <a:r>
              <a:rPr lang="da-DK" sz="1400" dirty="0" smtClean="0">
                <a:latin typeface="Consolas"/>
                <a:cs typeface="Consolas"/>
              </a:rPr>
              <a:t> </a:t>
            </a:r>
            <a:r>
              <a:rPr lang="da-DK" sz="1400" dirty="0">
                <a:latin typeface="Consolas"/>
                <a:cs typeface="Consolas"/>
              </a:rPr>
              <a:t>= ( 7.787 * </a:t>
            </a:r>
            <a:r>
              <a:rPr lang="da-DK" sz="1400" dirty="0" err="1">
                <a:latin typeface="Consolas"/>
                <a:cs typeface="Consolas"/>
              </a:rPr>
              <a:t>var_Y</a:t>
            </a:r>
            <a:r>
              <a:rPr lang="da-DK" sz="1400" dirty="0">
                <a:latin typeface="Consolas"/>
                <a:cs typeface="Consolas"/>
              </a:rPr>
              <a:t> ) + ( 16 / 116 </a:t>
            </a:r>
            <a:r>
              <a:rPr lang="da-DK" sz="1400" dirty="0" smtClean="0">
                <a:latin typeface="Consolas"/>
                <a:cs typeface="Consolas"/>
              </a:rPr>
              <a:t>)</a:t>
            </a:r>
          </a:p>
          <a:p>
            <a:r>
              <a:rPr lang="da-DK" sz="1400" dirty="0" err="1" smtClean="0">
                <a:latin typeface="Consolas"/>
                <a:cs typeface="Consolas"/>
              </a:rPr>
              <a:t>if</a:t>
            </a:r>
            <a:r>
              <a:rPr lang="da-DK" sz="1400" dirty="0" smtClean="0">
                <a:latin typeface="Consolas"/>
                <a:cs typeface="Consolas"/>
              </a:rPr>
              <a:t> </a:t>
            </a:r>
            <a:r>
              <a:rPr lang="da-DK" sz="1400" dirty="0">
                <a:latin typeface="Consolas"/>
                <a:cs typeface="Consolas"/>
              </a:rPr>
              <a:t>( </a:t>
            </a:r>
            <a:r>
              <a:rPr lang="da-DK" sz="1400" dirty="0" err="1">
                <a:latin typeface="Consolas"/>
                <a:cs typeface="Consolas"/>
              </a:rPr>
              <a:t>var_Z</a:t>
            </a:r>
            <a:r>
              <a:rPr lang="da-DK" sz="1400" dirty="0">
                <a:latin typeface="Consolas"/>
                <a:cs typeface="Consolas"/>
              </a:rPr>
              <a:t> &gt; 0.008856 </a:t>
            </a:r>
            <a:r>
              <a:rPr lang="da-DK" sz="1400" dirty="0" smtClean="0">
                <a:latin typeface="Consolas"/>
                <a:cs typeface="Consolas"/>
              </a:rPr>
              <a:t>)</a:t>
            </a:r>
          </a:p>
          <a:p>
            <a:r>
              <a:rPr lang="da-DK" sz="1400" dirty="0">
                <a:latin typeface="Consolas"/>
                <a:cs typeface="Consolas"/>
              </a:rPr>
              <a:t>	</a:t>
            </a:r>
            <a:r>
              <a:rPr lang="da-DK" sz="1400" dirty="0" err="1" smtClean="0">
                <a:latin typeface="Consolas"/>
                <a:cs typeface="Consolas"/>
              </a:rPr>
              <a:t>var_Z</a:t>
            </a:r>
            <a:r>
              <a:rPr lang="da-DK" sz="1400" dirty="0" smtClean="0">
                <a:latin typeface="Consolas"/>
                <a:cs typeface="Consolas"/>
              </a:rPr>
              <a:t> </a:t>
            </a:r>
            <a:r>
              <a:rPr lang="da-DK" sz="1400" dirty="0">
                <a:latin typeface="Consolas"/>
                <a:cs typeface="Consolas"/>
              </a:rPr>
              <a:t>= </a:t>
            </a:r>
            <a:r>
              <a:rPr lang="da-DK" sz="1400" dirty="0" err="1">
                <a:latin typeface="Consolas"/>
                <a:cs typeface="Consolas"/>
              </a:rPr>
              <a:t>var_Z</a:t>
            </a:r>
            <a:r>
              <a:rPr lang="da-DK" sz="1400" dirty="0">
                <a:latin typeface="Consolas"/>
                <a:cs typeface="Consolas"/>
              </a:rPr>
              <a:t> ^ ( 1/3 )</a:t>
            </a:r>
          </a:p>
          <a:p>
            <a:r>
              <a:rPr lang="da-DK" sz="1400" dirty="0" err="1">
                <a:latin typeface="Consolas"/>
                <a:cs typeface="Consolas"/>
              </a:rPr>
              <a:t>else</a:t>
            </a:r>
            <a:r>
              <a:rPr lang="da-DK" sz="1400" dirty="0">
                <a:latin typeface="Consolas"/>
                <a:cs typeface="Consolas"/>
              </a:rPr>
              <a:t>                    </a:t>
            </a:r>
            <a:endParaRPr lang="da-DK" sz="1400" dirty="0" smtClean="0">
              <a:latin typeface="Consolas"/>
              <a:cs typeface="Consolas"/>
            </a:endParaRPr>
          </a:p>
          <a:p>
            <a:r>
              <a:rPr lang="da-DK" sz="1400" dirty="0">
                <a:latin typeface="Consolas"/>
                <a:cs typeface="Consolas"/>
              </a:rPr>
              <a:t>	</a:t>
            </a:r>
            <a:r>
              <a:rPr lang="da-DK" sz="1400" dirty="0" err="1" smtClean="0">
                <a:latin typeface="Consolas"/>
                <a:cs typeface="Consolas"/>
              </a:rPr>
              <a:t>var_Z</a:t>
            </a:r>
            <a:r>
              <a:rPr lang="da-DK" sz="1400" dirty="0" smtClean="0">
                <a:latin typeface="Consolas"/>
                <a:cs typeface="Consolas"/>
              </a:rPr>
              <a:t> </a:t>
            </a:r>
            <a:r>
              <a:rPr lang="da-DK" sz="1400" dirty="0">
                <a:latin typeface="Consolas"/>
                <a:cs typeface="Consolas"/>
              </a:rPr>
              <a:t>= ( 7.787 * </a:t>
            </a:r>
            <a:r>
              <a:rPr lang="da-DK" sz="1400" dirty="0" err="1">
                <a:latin typeface="Consolas"/>
                <a:cs typeface="Consolas"/>
              </a:rPr>
              <a:t>var_Z</a:t>
            </a:r>
            <a:r>
              <a:rPr lang="da-DK" sz="1400" dirty="0">
                <a:latin typeface="Consolas"/>
                <a:cs typeface="Consolas"/>
              </a:rPr>
              <a:t> ) + ( 16 / 116 )</a:t>
            </a:r>
          </a:p>
          <a:p>
            <a:endParaRPr lang="da-DK" sz="1400" dirty="0">
              <a:latin typeface="Consolas"/>
              <a:cs typeface="Consolas"/>
            </a:endParaRPr>
          </a:p>
          <a:p>
            <a:r>
              <a:rPr lang="da-DK" sz="1400" dirty="0" smtClean="0">
                <a:latin typeface="Consolas"/>
                <a:cs typeface="Consolas"/>
              </a:rPr>
              <a:t>L </a:t>
            </a:r>
            <a:r>
              <a:rPr lang="da-DK" sz="1400" dirty="0">
                <a:latin typeface="Consolas"/>
                <a:cs typeface="Consolas"/>
              </a:rPr>
              <a:t>= ( 116 * </a:t>
            </a:r>
            <a:r>
              <a:rPr lang="da-DK" sz="1400" dirty="0" err="1">
                <a:latin typeface="Consolas"/>
                <a:cs typeface="Consolas"/>
              </a:rPr>
              <a:t>var_Y</a:t>
            </a:r>
            <a:r>
              <a:rPr lang="da-DK" sz="1400" dirty="0">
                <a:latin typeface="Consolas"/>
                <a:cs typeface="Consolas"/>
              </a:rPr>
              <a:t> ) </a:t>
            </a:r>
            <a:r>
              <a:rPr lang="da-DK" sz="1400" dirty="0" smtClean="0">
                <a:latin typeface="Consolas"/>
                <a:cs typeface="Consolas"/>
              </a:rPr>
              <a:t>– </a:t>
            </a:r>
            <a:r>
              <a:rPr lang="da-DK" sz="1400" dirty="0">
                <a:latin typeface="Consolas"/>
                <a:cs typeface="Consolas"/>
              </a:rPr>
              <a:t>16</a:t>
            </a:r>
          </a:p>
          <a:p>
            <a:r>
              <a:rPr lang="da-DK" sz="1400" dirty="0" smtClean="0">
                <a:latin typeface="Consolas"/>
                <a:cs typeface="Consolas"/>
              </a:rPr>
              <a:t>a </a:t>
            </a:r>
            <a:r>
              <a:rPr lang="da-DK" sz="1400" dirty="0">
                <a:latin typeface="Consolas"/>
                <a:cs typeface="Consolas"/>
              </a:rPr>
              <a:t>= 500 * ( </a:t>
            </a:r>
            <a:r>
              <a:rPr lang="da-DK" sz="1400" dirty="0" err="1">
                <a:latin typeface="Consolas"/>
                <a:cs typeface="Consolas"/>
              </a:rPr>
              <a:t>var_X</a:t>
            </a:r>
            <a:r>
              <a:rPr lang="da-DK" sz="1400" dirty="0">
                <a:latin typeface="Consolas"/>
                <a:cs typeface="Consolas"/>
              </a:rPr>
              <a:t> - </a:t>
            </a:r>
            <a:r>
              <a:rPr lang="da-DK" sz="1400" dirty="0" err="1">
                <a:latin typeface="Consolas"/>
                <a:cs typeface="Consolas"/>
              </a:rPr>
              <a:t>var_Y</a:t>
            </a:r>
            <a:r>
              <a:rPr lang="da-DK" sz="1400" dirty="0">
                <a:latin typeface="Consolas"/>
                <a:cs typeface="Consolas"/>
              </a:rPr>
              <a:t> )</a:t>
            </a:r>
          </a:p>
          <a:p>
            <a:r>
              <a:rPr lang="da-DK" sz="1400" dirty="0" smtClean="0">
                <a:latin typeface="Consolas"/>
                <a:cs typeface="Consolas"/>
              </a:rPr>
              <a:t>b </a:t>
            </a:r>
            <a:r>
              <a:rPr lang="da-DK" sz="1400" dirty="0">
                <a:latin typeface="Consolas"/>
                <a:cs typeface="Consolas"/>
              </a:rPr>
              <a:t>= 200 * ( </a:t>
            </a:r>
            <a:r>
              <a:rPr lang="da-DK" sz="1400" dirty="0" err="1">
                <a:latin typeface="Consolas"/>
                <a:cs typeface="Consolas"/>
              </a:rPr>
              <a:t>var_Y</a:t>
            </a:r>
            <a:r>
              <a:rPr lang="da-DK" sz="1400" dirty="0">
                <a:latin typeface="Consolas"/>
                <a:cs typeface="Consolas"/>
              </a:rPr>
              <a:t> - </a:t>
            </a:r>
            <a:r>
              <a:rPr lang="da-DK" sz="1400" dirty="0" err="1">
                <a:latin typeface="Consolas"/>
                <a:cs typeface="Consolas"/>
              </a:rPr>
              <a:t>var_Z</a:t>
            </a:r>
            <a:r>
              <a:rPr lang="da-DK" sz="1400" dirty="0">
                <a:latin typeface="Consolas"/>
                <a:cs typeface="Consolas"/>
              </a:rPr>
              <a:t> )</a:t>
            </a:r>
            <a:endParaRPr lang="en-US" sz="1400" dirty="0">
              <a:latin typeface="Consolas"/>
              <a:cs typeface="Consolas"/>
            </a:endParaRPr>
          </a:p>
        </p:txBody>
      </p:sp>
      <p:sp>
        <p:nvSpPr>
          <p:cNvPr id="5" name="TextBox 4"/>
          <p:cNvSpPr txBox="1"/>
          <p:nvPr/>
        </p:nvSpPr>
        <p:spPr>
          <a:xfrm>
            <a:off x="3721653" y="5649118"/>
            <a:ext cx="1484664" cy="246221"/>
          </a:xfrm>
          <a:prstGeom prst="rect">
            <a:avLst/>
          </a:prstGeom>
          <a:noFill/>
        </p:spPr>
        <p:txBody>
          <a:bodyPr wrap="none" rtlCol="0">
            <a:spAutoFit/>
          </a:bodyPr>
          <a:lstStyle/>
          <a:p>
            <a:r>
              <a:rPr lang="en-US" sz="1000" dirty="0" err="1" smtClean="0">
                <a:solidFill>
                  <a:schemeClr val="bg1">
                    <a:lumMod val="50000"/>
                  </a:schemeClr>
                </a:solidFill>
              </a:rPr>
              <a:t>Irotek</a:t>
            </a:r>
            <a:r>
              <a:rPr lang="en-US" sz="1000" dirty="0" smtClean="0">
                <a:solidFill>
                  <a:schemeClr val="bg1">
                    <a:lumMod val="50000"/>
                  </a:schemeClr>
                </a:solidFill>
              </a:rPr>
              <a:t> Group Ltd. (2014)</a:t>
            </a:r>
            <a:endParaRPr lang="en-US" sz="1000" dirty="0">
              <a:solidFill>
                <a:schemeClr val="bg1">
                  <a:lumMod val="50000"/>
                </a:schemeClr>
              </a:solidFill>
            </a:endParaRPr>
          </a:p>
        </p:txBody>
      </p:sp>
    </p:spTree>
    <p:extLst>
      <p:ext uri="{BB962C8B-B14F-4D97-AF65-F5344CB8AC3E}">
        <p14:creationId xmlns:p14="http://schemas.microsoft.com/office/powerpoint/2010/main" val="1634850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Transformations (II)</a:t>
            </a:r>
            <a:endParaRPr lang="en-US" dirty="0"/>
          </a:p>
        </p:txBody>
      </p:sp>
      <p:sp>
        <p:nvSpPr>
          <p:cNvPr id="3" name="Content Placeholder 2"/>
          <p:cNvSpPr>
            <a:spLocks noGrp="1"/>
          </p:cNvSpPr>
          <p:nvPr>
            <p:ph idx="1"/>
          </p:nvPr>
        </p:nvSpPr>
        <p:spPr>
          <a:xfrm>
            <a:off x="457200" y="1557130"/>
            <a:ext cx="4335670" cy="4569033"/>
          </a:xfrm>
        </p:spPr>
        <p:txBody>
          <a:bodyPr>
            <a:normAutofit/>
          </a:bodyPr>
          <a:lstStyle/>
          <a:p>
            <a:r>
              <a:rPr lang="en-US" dirty="0" smtClean="0"/>
              <a:t>One can also convert between two spaces in the RGB model (</a:t>
            </a:r>
            <a:r>
              <a:rPr lang="en-US" dirty="0" err="1" smtClean="0"/>
              <a:t>sRBG</a:t>
            </a:r>
            <a:r>
              <a:rPr lang="en-US" dirty="0" smtClean="0"/>
              <a:t> and CIE-XYZ):</a:t>
            </a:r>
            <a:endParaRPr lang="en-US" dirty="0"/>
          </a:p>
          <a:p>
            <a:pPr marL="457200" indent="-457200">
              <a:buFont typeface="+mj-lt"/>
              <a:buAutoNum type="arabicPeriod"/>
            </a:pPr>
            <a:r>
              <a:rPr lang="en-US" dirty="0" smtClean="0"/>
              <a:t>Apply </a:t>
            </a:r>
            <a:r>
              <a:rPr lang="en-US" dirty="0" smtClean="0"/>
              <a:t>gamma correction</a:t>
            </a:r>
          </a:p>
          <a:p>
            <a:pPr marL="457200" indent="-457200">
              <a:buFont typeface="+mj-lt"/>
              <a:buAutoNum type="arabicPeriod"/>
            </a:pPr>
            <a:r>
              <a:rPr lang="en-US" dirty="0" smtClean="0"/>
              <a:t>Derive the transformation matrix </a:t>
            </a:r>
            <a:r>
              <a:rPr lang="en-US" dirty="0" smtClean="0"/>
              <a:t>from </a:t>
            </a:r>
            <a:r>
              <a:rPr lang="en-US" dirty="0" smtClean="0"/>
              <a:t>the </a:t>
            </a:r>
            <a:r>
              <a:rPr lang="en-US" dirty="0" err="1" smtClean="0"/>
              <a:t>sRGB</a:t>
            </a:r>
            <a:r>
              <a:rPr lang="en-US" dirty="0" smtClean="0"/>
              <a:t> </a:t>
            </a:r>
            <a:r>
              <a:rPr lang="en-US" dirty="0" smtClean="0"/>
              <a:t>primaries and white point</a:t>
            </a:r>
          </a:p>
          <a:p>
            <a:pPr marL="457200" indent="-457200">
              <a:buFont typeface="+mj-lt"/>
              <a:buAutoNum type="arabicPeriod"/>
            </a:pPr>
            <a:r>
              <a:rPr lang="en-US" dirty="0" smtClean="0"/>
              <a:t>Apply the transformation matrix</a:t>
            </a:r>
          </a:p>
          <a:p>
            <a:pPr marL="457200" indent="-457200">
              <a:buFont typeface="+mj-lt"/>
              <a:buAutoNum type="arabicPeriod"/>
            </a:pPr>
            <a:endParaRPr lang="en-US" dirty="0"/>
          </a:p>
          <a:p>
            <a:r>
              <a:rPr lang="en-US" dirty="0" smtClean="0"/>
              <a:t>CIE-XYZ is used as an intermediate step to convert between various spaces</a:t>
            </a:r>
            <a:endParaRPr lang="en-US" dirty="0"/>
          </a:p>
        </p:txBody>
      </p:sp>
      <p:pic>
        <p:nvPicPr>
          <p:cNvPr id="7" name="Picture 6"/>
          <p:cNvPicPr>
            <a:picLocks noChangeAspect="1"/>
          </p:cNvPicPr>
          <p:nvPr/>
        </p:nvPicPr>
        <p:blipFill>
          <a:blip r:embed="rId2"/>
          <a:stretch>
            <a:fillRect/>
          </a:stretch>
        </p:blipFill>
        <p:spPr>
          <a:xfrm>
            <a:off x="5631070" y="4120840"/>
            <a:ext cx="2353731" cy="579380"/>
          </a:xfrm>
          <a:prstGeom prst="rect">
            <a:avLst/>
          </a:prstGeom>
        </p:spPr>
      </p:pic>
      <p:pic>
        <p:nvPicPr>
          <p:cNvPr id="8" name="Picture 7"/>
          <p:cNvPicPr>
            <a:picLocks noChangeAspect="1"/>
          </p:cNvPicPr>
          <p:nvPr/>
        </p:nvPicPr>
        <p:blipFill>
          <a:blip r:embed="rId3"/>
          <a:stretch>
            <a:fillRect/>
          </a:stretch>
        </p:blipFill>
        <p:spPr>
          <a:xfrm>
            <a:off x="5631070" y="4770339"/>
            <a:ext cx="2353732" cy="579380"/>
          </a:xfrm>
          <a:prstGeom prst="rect">
            <a:avLst/>
          </a:prstGeom>
        </p:spPr>
      </p:pic>
      <p:sp>
        <p:nvSpPr>
          <p:cNvPr id="9" name="Footer Placeholder 8"/>
          <p:cNvSpPr>
            <a:spLocks noGrp="1"/>
          </p:cNvSpPr>
          <p:nvPr>
            <p:ph type="ftr" sz="quarter" idx="11"/>
          </p:nvPr>
        </p:nvSpPr>
        <p:spPr/>
        <p:txBody>
          <a:bodyPr/>
          <a:lstStyle/>
          <a:p>
            <a:r>
              <a:rPr lang="en-US" dirty="0"/>
              <a:t>Background research</a:t>
            </a:r>
          </a:p>
        </p:txBody>
      </p:sp>
      <p:sp>
        <p:nvSpPr>
          <p:cNvPr id="11" name="TextBox 10"/>
          <p:cNvSpPr txBox="1"/>
          <p:nvPr/>
        </p:nvSpPr>
        <p:spPr>
          <a:xfrm>
            <a:off x="4729488" y="5413131"/>
            <a:ext cx="4031873" cy="246221"/>
          </a:xfrm>
          <a:prstGeom prst="rect">
            <a:avLst/>
          </a:prstGeom>
          <a:noFill/>
        </p:spPr>
        <p:txBody>
          <a:bodyPr wrap="none" rtlCol="0">
            <a:spAutoFit/>
          </a:bodyPr>
          <a:lstStyle/>
          <a:p>
            <a:r>
              <a:rPr lang="en-US" sz="1000" dirty="0">
                <a:solidFill>
                  <a:srgbClr val="7F7F7F"/>
                </a:solidFill>
              </a:rPr>
              <a:t>http://</a:t>
            </a:r>
            <a:r>
              <a:rPr lang="en-US" sz="1000" dirty="0" err="1">
                <a:solidFill>
                  <a:srgbClr val="7F7F7F"/>
                </a:solidFill>
              </a:rPr>
              <a:t>www.ryanjuckett.com</a:t>
            </a:r>
            <a:r>
              <a:rPr lang="en-US" sz="1000" dirty="0">
                <a:solidFill>
                  <a:srgbClr val="7F7F7F"/>
                </a:solidFill>
              </a:rPr>
              <a:t>/programming/</a:t>
            </a:r>
            <a:r>
              <a:rPr lang="en-US" sz="1000" dirty="0" err="1">
                <a:solidFill>
                  <a:srgbClr val="7F7F7F"/>
                </a:solidFill>
              </a:rPr>
              <a:t>rgb</a:t>
            </a:r>
            <a:r>
              <a:rPr lang="en-US" sz="1000" dirty="0">
                <a:solidFill>
                  <a:srgbClr val="7F7F7F"/>
                </a:solidFill>
              </a:rPr>
              <a:t>-color-space-conversion/</a:t>
            </a:r>
          </a:p>
        </p:txBody>
      </p:sp>
      <p:pic>
        <p:nvPicPr>
          <p:cNvPr id="14" name="Picture 13"/>
          <p:cNvPicPr>
            <a:picLocks noChangeAspect="1"/>
          </p:cNvPicPr>
          <p:nvPr/>
        </p:nvPicPr>
        <p:blipFill>
          <a:blip r:embed="rId4"/>
          <a:stretch>
            <a:fillRect/>
          </a:stretch>
        </p:blipFill>
        <p:spPr>
          <a:xfrm>
            <a:off x="5631070" y="1557130"/>
            <a:ext cx="2422203" cy="2422203"/>
          </a:xfrm>
          <a:prstGeom prst="rect">
            <a:avLst/>
          </a:prstGeom>
        </p:spPr>
      </p:pic>
    </p:spTree>
    <p:extLst>
      <p:ext uri="{BB962C8B-B14F-4D97-AF65-F5344CB8AC3E}">
        <p14:creationId xmlns:p14="http://schemas.microsoft.com/office/powerpoint/2010/main" val="3250899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Histograms</a:t>
            </a:r>
            <a:endParaRPr lang="en-US" dirty="0"/>
          </a:p>
        </p:txBody>
      </p:sp>
      <p:sp>
        <p:nvSpPr>
          <p:cNvPr id="3" name="Content Placeholder 2"/>
          <p:cNvSpPr>
            <a:spLocks noGrp="1"/>
          </p:cNvSpPr>
          <p:nvPr>
            <p:ph idx="1"/>
          </p:nvPr>
        </p:nvSpPr>
        <p:spPr>
          <a:xfrm>
            <a:off x="457200" y="1417638"/>
            <a:ext cx="3739322" cy="4193453"/>
          </a:xfrm>
        </p:spPr>
        <p:txBody>
          <a:bodyPr>
            <a:normAutofit/>
          </a:bodyPr>
          <a:lstStyle/>
          <a:p>
            <a:r>
              <a:rPr lang="en-US" dirty="0" smtClean="0"/>
              <a:t>2D luminosity and colour histograms </a:t>
            </a:r>
            <a:r>
              <a:rPr lang="en-US" dirty="0" smtClean="0"/>
              <a:t>plot light levels against their frequency of occurrence</a:t>
            </a:r>
            <a:endParaRPr lang="en-US" dirty="0" smtClean="0"/>
          </a:p>
          <a:p>
            <a:endParaRPr lang="en-US" dirty="0"/>
          </a:p>
          <a:p>
            <a:r>
              <a:rPr lang="en-US" dirty="0" smtClean="0"/>
              <a:t>2D histograms are used to check exposure, but 3D </a:t>
            </a:r>
            <a:r>
              <a:rPr lang="en-US" dirty="0" smtClean="0"/>
              <a:t>colour histograms </a:t>
            </a:r>
            <a:r>
              <a:rPr lang="en-US" dirty="0" smtClean="0"/>
              <a:t>show the </a:t>
            </a:r>
            <a:r>
              <a:rPr lang="en-US" dirty="0" smtClean="0"/>
              <a:t>distribution of </a:t>
            </a:r>
            <a:r>
              <a:rPr lang="en-US" dirty="0" smtClean="0"/>
              <a:t>colour</a:t>
            </a:r>
          </a:p>
        </p:txBody>
      </p:sp>
      <p:pic>
        <p:nvPicPr>
          <p:cNvPr id="5" name="Picture 4"/>
          <p:cNvPicPr>
            <a:picLocks noChangeAspect="1"/>
          </p:cNvPicPr>
          <p:nvPr/>
        </p:nvPicPr>
        <p:blipFill rotWithShape="1">
          <a:blip r:embed="rId2"/>
          <a:srcRect r="48758" b="50096"/>
          <a:stretch/>
        </p:blipFill>
        <p:spPr>
          <a:xfrm>
            <a:off x="4854880" y="1127471"/>
            <a:ext cx="3173480" cy="1986790"/>
          </a:xfrm>
          <a:prstGeom prst="rect">
            <a:avLst/>
          </a:prstGeom>
        </p:spPr>
      </p:pic>
      <p:pic>
        <p:nvPicPr>
          <p:cNvPr id="6" name="Picture Placeholder 6"/>
          <p:cNvPicPr>
            <a:picLocks noChangeAspect="1"/>
          </p:cNvPicPr>
          <p:nvPr/>
        </p:nvPicPr>
        <p:blipFill rotWithShape="1">
          <a:blip r:embed="rId3"/>
          <a:srcRect l="-378" r="456"/>
          <a:stretch/>
        </p:blipFill>
        <p:spPr>
          <a:xfrm>
            <a:off x="4351719" y="3655391"/>
            <a:ext cx="2249185" cy="2277772"/>
          </a:xfrm>
          <a:prstGeom prst="rect">
            <a:avLst/>
          </a:prstGeom>
        </p:spPr>
      </p:pic>
      <p:sp>
        <p:nvSpPr>
          <p:cNvPr id="7" name="Footer Placeholder 6"/>
          <p:cNvSpPr>
            <a:spLocks noGrp="1"/>
          </p:cNvSpPr>
          <p:nvPr>
            <p:ph type="ftr" sz="quarter" idx="11"/>
          </p:nvPr>
        </p:nvSpPr>
        <p:spPr/>
        <p:txBody>
          <a:bodyPr/>
          <a:lstStyle/>
          <a:p>
            <a:r>
              <a:rPr lang="en-US" dirty="0"/>
              <a:t>Background research</a:t>
            </a:r>
          </a:p>
        </p:txBody>
      </p:sp>
      <p:sp>
        <p:nvSpPr>
          <p:cNvPr id="4" name="TextBox 3"/>
          <p:cNvSpPr txBox="1"/>
          <p:nvPr/>
        </p:nvSpPr>
        <p:spPr>
          <a:xfrm>
            <a:off x="4340087" y="3114261"/>
            <a:ext cx="4609330" cy="430887"/>
          </a:xfrm>
          <a:prstGeom prst="rect">
            <a:avLst/>
          </a:prstGeom>
          <a:noFill/>
        </p:spPr>
        <p:txBody>
          <a:bodyPr wrap="none" rtlCol="0">
            <a:spAutoFit/>
          </a:bodyPr>
          <a:lstStyle/>
          <a:p>
            <a:pPr algn="ctr"/>
            <a:r>
              <a:rPr lang="en-US" sz="1200" dirty="0" smtClean="0"/>
              <a:t>2D Colour and Luminosity histogram</a:t>
            </a:r>
          </a:p>
          <a:p>
            <a:r>
              <a:rPr lang="en-US" sz="1000" dirty="0" smtClean="0">
                <a:solidFill>
                  <a:srgbClr val="7F7F7F"/>
                </a:solidFill>
              </a:rPr>
              <a:t>http</a:t>
            </a:r>
            <a:r>
              <a:rPr lang="en-US" sz="1000" dirty="0">
                <a:solidFill>
                  <a:srgbClr val="7F7F7F"/>
                </a:solidFill>
              </a:rPr>
              <a:t>://</a:t>
            </a:r>
            <a:r>
              <a:rPr lang="en-US" sz="1000" dirty="0" err="1">
                <a:solidFill>
                  <a:srgbClr val="7F7F7F"/>
                </a:solidFill>
              </a:rPr>
              <a:t>practicalphotographytips.com</a:t>
            </a:r>
            <a:r>
              <a:rPr lang="en-US" sz="1000" dirty="0">
                <a:solidFill>
                  <a:srgbClr val="7F7F7F"/>
                </a:solidFill>
              </a:rPr>
              <a:t>/Digital-Camera-Basics/color-</a:t>
            </a:r>
            <a:r>
              <a:rPr lang="en-US" sz="1000" dirty="0" err="1">
                <a:solidFill>
                  <a:srgbClr val="7F7F7F"/>
                </a:solidFill>
              </a:rPr>
              <a:t>histograms.html</a:t>
            </a:r>
            <a:endParaRPr lang="en-US" sz="1000" dirty="0">
              <a:solidFill>
                <a:srgbClr val="7F7F7F"/>
              </a:solidFill>
            </a:endParaRPr>
          </a:p>
        </p:txBody>
      </p:sp>
      <p:sp>
        <p:nvSpPr>
          <p:cNvPr id="11" name="TextBox 10"/>
          <p:cNvSpPr txBox="1"/>
          <p:nvPr/>
        </p:nvSpPr>
        <p:spPr>
          <a:xfrm>
            <a:off x="6600904" y="4580049"/>
            <a:ext cx="1742996" cy="430887"/>
          </a:xfrm>
          <a:prstGeom prst="rect">
            <a:avLst/>
          </a:prstGeom>
          <a:noFill/>
        </p:spPr>
        <p:txBody>
          <a:bodyPr wrap="square" rtlCol="0">
            <a:spAutoFit/>
          </a:bodyPr>
          <a:lstStyle/>
          <a:p>
            <a:pPr algn="ctr"/>
            <a:r>
              <a:rPr lang="en-US" sz="1200" dirty="0" smtClean="0">
                <a:solidFill>
                  <a:srgbClr val="000000"/>
                </a:solidFill>
              </a:rPr>
              <a:t>3D Colour Histogram</a:t>
            </a:r>
          </a:p>
          <a:p>
            <a:pPr algn="ctr"/>
            <a:r>
              <a:rPr lang="en-US" sz="1000" dirty="0" err="1" smtClean="0">
                <a:solidFill>
                  <a:schemeClr val="bg1">
                    <a:lumMod val="50000"/>
                  </a:schemeClr>
                </a:solidFill>
              </a:rPr>
              <a:t>Villarroal</a:t>
            </a:r>
            <a:r>
              <a:rPr lang="en-US" sz="1000" dirty="0" smtClean="0">
                <a:solidFill>
                  <a:schemeClr val="bg1">
                    <a:lumMod val="50000"/>
                  </a:schemeClr>
                </a:solidFill>
              </a:rPr>
              <a:t> (2013)</a:t>
            </a:r>
            <a:endParaRPr lang="en-US" sz="1000" dirty="0">
              <a:solidFill>
                <a:schemeClr val="bg1">
                  <a:lumMod val="50000"/>
                </a:schemeClr>
              </a:solidFill>
            </a:endParaRPr>
          </a:p>
        </p:txBody>
      </p:sp>
    </p:spTree>
    <p:extLst>
      <p:ext uri="{BB962C8B-B14F-4D97-AF65-F5344CB8AC3E}">
        <p14:creationId xmlns:p14="http://schemas.microsoft.com/office/powerpoint/2010/main" val="1871888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Colour Alterations</a:t>
            </a:r>
            <a:endParaRPr lang="en-US" dirty="0"/>
          </a:p>
        </p:txBody>
      </p:sp>
      <p:sp>
        <p:nvSpPr>
          <p:cNvPr id="3" name="Content Placeholder 2"/>
          <p:cNvSpPr>
            <a:spLocks noGrp="1"/>
          </p:cNvSpPr>
          <p:nvPr>
            <p:ph idx="1"/>
          </p:nvPr>
        </p:nvSpPr>
        <p:spPr>
          <a:xfrm>
            <a:off x="457200" y="1417639"/>
            <a:ext cx="4136887" cy="4545840"/>
          </a:xfrm>
        </p:spPr>
        <p:txBody>
          <a:bodyPr/>
          <a:lstStyle/>
          <a:p>
            <a:r>
              <a:rPr lang="en-US" dirty="0" smtClean="0"/>
              <a:t>Exposure, contrast, and saturation, and highlights and shadows had the most effect on the histogram</a:t>
            </a:r>
          </a:p>
          <a:p>
            <a:endParaRPr lang="en-US" dirty="0"/>
          </a:p>
          <a:p>
            <a:r>
              <a:rPr lang="en-US" dirty="0" smtClean="0"/>
              <a:t>Exposure, contrast, and saturation can be applied using algorithms</a:t>
            </a:r>
          </a:p>
          <a:p>
            <a:endParaRPr lang="en-US" dirty="0"/>
          </a:p>
          <a:p>
            <a:r>
              <a:rPr lang="en-US" dirty="0" smtClean="0"/>
              <a:t>Highlights and shadows can be applied using the lift/gamma/gain formula:</a:t>
            </a:r>
            <a:endParaRPr lang="en-US" dirty="0"/>
          </a:p>
          <a:p>
            <a:endParaRPr lang="en-US" dirty="0"/>
          </a:p>
        </p:txBody>
      </p:sp>
      <p:pic>
        <p:nvPicPr>
          <p:cNvPr id="8" name="Picture 7"/>
          <p:cNvPicPr>
            <a:picLocks noChangeAspect="1"/>
          </p:cNvPicPr>
          <p:nvPr/>
        </p:nvPicPr>
        <p:blipFill>
          <a:blip r:embed="rId2"/>
          <a:stretch>
            <a:fillRect/>
          </a:stretch>
        </p:blipFill>
        <p:spPr>
          <a:xfrm>
            <a:off x="5664585" y="1417638"/>
            <a:ext cx="2396710" cy="4026797"/>
          </a:xfrm>
          <a:prstGeom prst="rect">
            <a:avLst/>
          </a:prstGeom>
        </p:spPr>
      </p:pic>
      <p:sp>
        <p:nvSpPr>
          <p:cNvPr id="9" name="Footer Placeholder 8"/>
          <p:cNvSpPr>
            <a:spLocks noGrp="1"/>
          </p:cNvSpPr>
          <p:nvPr>
            <p:ph type="ftr" sz="quarter" idx="11"/>
          </p:nvPr>
        </p:nvSpPr>
        <p:spPr/>
        <p:txBody>
          <a:bodyPr/>
          <a:lstStyle/>
          <a:p>
            <a:r>
              <a:rPr lang="en-US" dirty="0"/>
              <a:t>Background research</a:t>
            </a:r>
          </a:p>
        </p:txBody>
      </p:sp>
      <p:sp>
        <p:nvSpPr>
          <p:cNvPr id="4" name="TextBox 3"/>
          <p:cNvSpPr txBox="1"/>
          <p:nvPr/>
        </p:nvSpPr>
        <p:spPr>
          <a:xfrm>
            <a:off x="5596633" y="5444435"/>
            <a:ext cx="2464662" cy="430887"/>
          </a:xfrm>
          <a:prstGeom prst="rect">
            <a:avLst/>
          </a:prstGeom>
          <a:noFill/>
        </p:spPr>
        <p:txBody>
          <a:bodyPr wrap="none" rtlCol="0">
            <a:spAutoFit/>
          </a:bodyPr>
          <a:lstStyle/>
          <a:p>
            <a:pPr algn="ctr"/>
            <a:r>
              <a:rPr lang="en-US" sz="1200" dirty="0" smtClean="0"/>
              <a:t>iPhoto’s colour tools and histogram</a:t>
            </a:r>
          </a:p>
          <a:p>
            <a:pPr algn="ctr"/>
            <a:r>
              <a:rPr lang="en-US" sz="1000" dirty="0" smtClean="0">
                <a:solidFill>
                  <a:srgbClr val="7F7F7F"/>
                </a:solidFill>
              </a:rPr>
              <a:t>Apple Inc. (2015)</a:t>
            </a:r>
            <a:endParaRPr lang="en-US" sz="1000" dirty="0">
              <a:solidFill>
                <a:srgbClr val="7F7F7F"/>
              </a:solidFill>
            </a:endParaRPr>
          </a:p>
        </p:txBody>
      </p:sp>
      <p:pic>
        <p:nvPicPr>
          <p:cNvPr id="6" name="Picture 5"/>
          <p:cNvPicPr>
            <a:picLocks noChangeAspect="1"/>
          </p:cNvPicPr>
          <p:nvPr/>
        </p:nvPicPr>
        <p:blipFill>
          <a:blip r:embed="rId3"/>
          <a:stretch>
            <a:fillRect/>
          </a:stretch>
        </p:blipFill>
        <p:spPr>
          <a:xfrm>
            <a:off x="457200" y="5143380"/>
            <a:ext cx="4627217" cy="301055"/>
          </a:xfrm>
          <a:prstGeom prst="rect">
            <a:avLst/>
          </a:prstGeom>
        </p:spPr>
      </p:pic>
      <p:sp>
        <p:nvSpPr>
          <p:cNvPr id="7" name="TextBox 6"/>
          <p:cNvSpPr txBox="1"/>
          <p:nvPr/>
        </p:nvSpPr>
        <p:spPr>
          <a:xfrm>
            <a:off x="2385391" y="5444435"/>
            <a:ext cx="757739" cy="246221"/>
          </a:xfrm>
          <a:prstGeom prst="rect">
            <a:avLst/>
          </a:prstGeom>
          <a:noFill/>
        </p:spPr>
        <p:txBody>
          <a:bodyPr wrap="none" rtlCol="0">
            <a:spAutoFit/>
          </a:bodyPr>
          <a:lstStyle/>
          <a:p>
            <a:r>
              <a:rPr lang="en-US" sz="1000" dirty="0" err="1" smtClean="0">
                <a:solidFill>
                  <a:schemeClr val="bg1">
                    <a:lumMod val="50000"/>
                  </a:schemeClr>
                </a:solidFill>
              </a:rPr>
              <a:t>Xat</a:t>
            </a:r>
            <a:r>
              <a:rPr lang="en-US" sz="1000" dirty="0" smtClean="0">
                <a:solidFill>
                  <a:schemeClr val="bg1">
                    <a:lumMod val="50000"/>
                  </a:schemeClr>
                </a:solidFill>
              </a:rPr>
              <a:t> (2010)</a:t>
            </a:r>
            <a:endParaRPr lang="en-US" sz="1000" dirty="0">
              <a:solidFill>
                <a:schemeClr val="bg1">
                  <a:lumMod val="50000"/>
                </a:schemeClr>
              </a:solidFill>
            </a:endParaRPr>
          </a:p>
        </p:txBody>
      </p:sp>
    </p:spTree>
    <p:extLst>
      <p:ext uri="{BB962C8B-B14F-4D97-AF65-F5344CB8AC3E}">
        <p14:creationId xmlns:p14="http://schemas.microsoft.com/office/powerpoint/2010/main" val="36707090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Technologies</a:t>
            </a:r>
            <a:endParaRPr lang="en-US" dirty="0"/>
          </a:p>
        </p:txBody>
      </p:sp>
      <p:sp>
        <p:nvSpPr>
          <p:cNvPr id="3" name="Content Placeholder 2"/>
          <p:cNvSpPr>
            <a:spLocks noGrp="1"/>
          </p:cNvSpPr>
          <p:nvPr>
            <p:ph idx="1"/>
          </p:nvPr>
        </p:nvSpPr>
        <p:spPr>
          <a:xfrm>
            <a:off x="457200" y="1460741"/>
            <a:ext cx="4114801" cy="4381260"/>
          </a:xfrm>
        </p:spPr>
        <p:txBody>
          <a:bodyPr>
            <a:normAutofit fontScale="92500" lnSpcReduction="10000"/>
          </a:bodyPr>
          <a:lstStyle/>
          <a:p>
            <a:r>
              <a:rPr lang="en-US" dirty="0" smtClean="0"/>
              <a:t>A web-based application will be more accessible and allow me to utilise WebGL and </a:t>
            </a:r>
            <a:r>
              <a:rPr lang="en-US" dirty="0" err="1" smtClean="0"/>
              <a:t>three.js</a:t>
            </a:r>
            <a:endParaRPr lang="en-US" dirty="0" smtClean="0"/>
          </a:p>
          <a:p>
            <a:endParaRPr lang="en-US" dirty="0" smtClean="0"/>
          </a:p>
          <a:p>
            <a:r>
              <a:rPr lang="en-US" dirty="0" smtClean="0"/>
              <a:t>WebGL </a:t>
            </a:r>
            <a:r>
              <a:rPr lang="en-US" dirty="0" smtClean="0"/>
              <a:t>is supported by most browsers</a:t>
            </a:r>
            <a:r>
              <a:rPr lang="en-US" dirty="0" smtClean="0"/>
              <a:t>, </a:t>
            </a:r>
            <a:r>
              <a:rPr lang="en-US" dirty="0" smtClean="0"/>
              <a:t>uses the HTML5 canvas element,</a:t>
            </a:r>
            <a:r>
              <a:rPr lang="en-US" dirty="0" smtClean="0"/>
              <a:t> and </a:t>
            </a:r>
            <a:r>
              <a:rPr lang="en-US" dirty="0" smtClean="0"/>
              <a:t>incorporates </a:t>
            </a:r>
            <a:r>
              <a:rPr lang="en-US" dirty="0" err="1" smtClean="0"/>
              <a:t>OpenGLSL</a:t>
            </a:r>
            <a:endParaRPr lang="en-US" dirty="0" smtClean="0"/>
          </a:p>
          <a:p>
            <a:endParaRPr lang="en-US" dirty="0"/>
          </a:p>
          <a:p>
            <a:r>
              <a:rPr lang="en-US" dirty="0" err="1" smtClean="0"/>
              <a:t>OpenGLSL</a:t>
            </a:r>
            <a:r>
              <a:rPr lang="en-US" dirty="0" smtClean="0"/>
              <a:t> enables small programs to be run on the client’s </a:t>
            </a:r>
            <a:r>
              <a:rPr lang="en-US" dirty="0" smtClean="0"/>
              <a:t>GPU</a:t>
            </a:r>
          </a:p>
          <a:p>
            <a:endParaRPr lang="en-US" dirty="0"/>
          </a:p>
          <a:p>
            <a:r>
              <a:rPr lang="en-US" dirty="0" err="1"/>
              <a:t>t</a:t>
            </a:r>
            <a:r>
              <a:rPr lang="en-US" dirty="0" err="1" smtClean="0"/>
              <a:t>hree.js</a:t>
            </a:r>
            <a:r>
              <a:rPr lang="en-US" dirty="0" smtClean="0"/>
              <a:t> wraps up WebGL code into a neat and easy to understand package</a:t>
            </a:r>
            <a:endParaRPr lang="en-US" dirty="0"/>
          </a:p>
          <a:p>
            <a:endParaRPr lang="en-US" dirty="0"/>
          </a:p>
        </p:txBody>
      </p:sp>
      <p:pic>
        <p:nvPicPr>
          <p:cNvPr id="6" name="Picture Placeholder 8"/>
          <p:cNvPicPr>
            <a:picLocks noChangeAspect="1"/>
          </p:cNvPicPr>
          <p:nvPr/>
        </p:nvPicPr>
        <p:blipFill rotWithShape="1">
          <a:blip r:embed="rId2"/>
          <a:srcRect t="-1090" b="-1090"/>
          <a:stretch/>
        </p:blipFill>
        <p:spPr>
          <a:xfrm>
            <a:off x="4572001" y="1460741"/>
            <a:ext cx="4114799" cy="2082626"/>
          </a:xfrm>
          <a:prstGeom prst="rect">
            <a:avLst/>
          </a:prstGeom>
        </p:spPr>
      </p:pic>
      <p:pic>
        <p:nvPicPr>
          <p:cNvPr id="7" name="Picture 6"/>
          <p:cNvPicPr>
            <a:picLocks noChangeAspect="1"/>
          </p:cNvPicPr>
          <p:nvPr/>
        </p:nvPicPr>
        <p:blipFill>
          <a:blip r:embed="rId3"/>
          <a:stretch>
            <a:fillRect/>
          </a:stretch>
        </p:blipFill>
        <p:spPr>
          <a:xfrm>
            <a:off x="4572001" y="3653802"/>
            <a:ext cx="4114799" cy="1525313"/>
          </a:xfrm>
          <a:prstGeom prst="rect">
            <a:avLst/>
          </a:prstGeom>
        </p:spPr>
      </p:pic>
      <p:sp>
        <p:nvSpPr>
          <p:cNvPr id="9" name="Footer Placeholder 8"/>
          <p:cNvSpPr>
            <a:spLocks noGrp="1"/>
          </p:cNvSpPr>
          <p:nvPr>
            <p:ph type="ftr" sz="quarter" idx="11"/>
          </p:nvPr>
        </p:nvSpPr>
        <p:spPr/>
        <p:txBody>
          <a:bodyPr/>
          <a:lstStyle/>
          <a:p>
            <a:r>
              <a:rPr lang="en-US" dirty="0"/>
              <a:t>Background research</a:t>
            </a:r>
          </a:p>
        </p:txBody>
      </p:sp>
    </p:spTree>
    <p:extLst>
      <p:ext uri="{BB962C8B-B14F-4D97-AF65-F5344CB8AC3E}">
        <p14:creationId xmlns:p14="http://schemas.microsoft.com/office/powerpoint/2010/main" val="30522262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PROGRESS</a:t>
            </a:r>
            <a:endParaRPr lang="en-US" dirty="0"/>
          </a:p>
        </p:txBody>
      </p:sp>
    </p:spTree>
    <p:extLst>
      <p:ext uri="{BB962C8B-B14F-4D97-AF65-F5344CB8AC3E}">
        <p14:creationId xmlns:p14="http://schemas.microsoft.com/office/powerpoint/2010/main" val="39433633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Prototype</a:t>
            </a:r>
            <a:endParaRPr lang="en-US" dirty="0"/>
          </a:p>
        </p:txBody>
      </p:sp>
      <p:sp>
        <p:nvSpPr>
          <p:cNvPr id="3" name="Content Placeholder 2"/>
          <p:cNvSpPr>
            <a:spLocks noGrp="1"/>
          </p:cNvSpPr>
          <p:nvPr>
            <p:ph idx="1"/>
          </p:nvPr>
        </p:nvSpPr>
        <p:spPr>
          <a:xfrm>
            <a:off x="457201" y="1417638"/>
            <a:ext cx="3117206" cy="4708525"/>
          </a:xfrm>
        </p:spPr>
        <p:txBody>
          <a:bodyPr/>
          <a:lstStyle/>
          <a:p>
            <a:r>
              <a:rPr lang="en-US" dirty="0" smtClean="0"/>
              <a:t>I have developed a prototype for my project to accompany my preliminary research</a:t>
            </a:r>
          </a:p>
          <a:p>
            <a:endParaRPr lang="en-US" dirty="0"/>
          </a:p>
          <a:p>
            <a:r>
              <a:rPr lang="en-US" dirty="0" smtClean="0"/>
              <a:t>In the coming weeks I will implement the histogram in the CIE-L*a*b* space and create the colour controls</a:t>
            </a:r>
            <a:endParaRPr lang="en-US" dirty="0"/>
          </a:p>
          <a:p>
            <a:endParaRPr lang="en-US" dirty="0"/>
          </a:p>
        </p:txBody>
      </p:sp>
      <p:sp>
        <p:nvSpPr>
          <p:cNvPr id="7" name="Footer Placeholder 6"/>
          <p:cNvSpPr>
            <a:spLocks noGrp="1"/>
          </p:cNvSpPr>
          <p:nvPr>
            <p:ph type="ftr" sz="quarter" idx="11"/>
          </p:nvPr>
        </p:nvSpPr>
        <p:spPr/>
        <p:txBody>
          <a:bodyPr/>
          <a:lstStyle/>
          <a:p>
            <a:r>
              <a:rPr lang="en-US" dirty="0" smtClean="0"/>
              <a:t>Current progress</a:t>
            </a:r>
            <a:endParaRPr lang="en-US" dirty="0"/>
          </a:p>
        </p:txBody>
      </p:sp>
      <p:pic>
        <p:nvPicPr>
          <p:cNvPr id="4" name="Picture 3"/>
          <p:cNvPicPr>
            <a:picLocks noChangeAspect="1"/>
          </p:cNvPicPr>
          <p:nvPr/>
        </p:nvPicPr>
        <p:blipFill>
          <a:blip r:embed="rId2"/>
          <a:stretch>
            <a:fillRect/>
          </a:stretch>
        </p:blipFill>
        <p:spPr>
          <a:xfrm>
            <a:off x="5676348" y="1417638"/>
            <a:ext cx="2673298" cy="2742197"/>
          </a:xfrm>
          <a:prstGeom prst="rect">
            <a:avLst/>
          </a:prstGeom>
        </p:spPr>
      </p:pic>
      <p:pic>
        <p:nvPicPr>
          <p:cNvPr id="5" name="Picture 4"/>
          <p:cNvPicPr>
            <a:picLocks noChangeAspect="1"/>
          </p:cNvPicPr>
          <p:nvPr/>
        </p:nvPicPr>
        <p:blipFill>
          <a:blip r:embed="rId3"/>
          <a:stretch>
            <a:fillRect/>
          </a:stretch>
        </p:blipFill>
        <p:spPr>
          <a:xfrm>
            <a:off x="3574407" y="1417638"/>
            <a:ext cx="1995189" cy="2992783"/>
          </a:xfrm>
          <a:prstGeom prst="rect">
            <a:avLst/>
          </a:prstGeom>
        </p:spPr>
      </p:pic>
    </p:spTree>
    <p:extLst>
      <p:ext uri="{BB962C8B-B14F-4D97-AF65-F5344CB8AC3E}">
        <p14:creationId xmlns:p14="http://schemas.microsoft.com/office/powerpoint/2010/main" val="3658086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Bibliography</a:t>
            </a:r>
            <a:endParaRPr lang="en-US" dirty="0"/>
          </a:p>
        </p:txBody>
      </p:sp>
      <p:sp>
        <p:nvSpPr>
          <p:cNvPr id="3" name="Content Placeholder 2"/>
          <p:cNvSpPr>
            <a:spLocks noGrp="1"/>
          </p:cNvSpPr>
          <p:nvPr>
            <p:ph idx="1"/>
          </p:nvPr>
        </p:nvSpPr>
        <p:spPr>
          <a:xfrm>
            <a:off x="822960" y="1215391"/>
            <a:ext cx="7520940" cy="4503180"/>
          </a:xfrm>
        </p:spPr>
        <p:txBody>
          <a:bodyPr>
            <a:normAutofit fontScale="92500" lnSpcReduction="10000"/>
          </a:bodyPr>
          <a:lstStyle/>
          <a:p>
            <a:r>
              <a:rPr lang="en-US" sz="1800" dirty="0"/>
              <a:t>Apple Inc. (2015, March 19). iPhoto. </a:t>
            </a:r>
            <a:r>
              <a:rPr lang="en-US" sz="1800" i="1" dirty="0"/>
              <a:t>9.6.1</a:t>
            </a:r>
            <a:r>
              <a:rPr lang="en-US" sz="1800" dirty="0"/>
              <a:t>. Apple Inc. </a:t>
            </a:r>
          </a:p>
          <a:p>
            <a:endParaRPr lang="en-US" sz="1800" dirty="0"/>
          </a:p>
          <a:p>
            <a:r>
              <a:rPr lang="en-US" sz="1800" dirty="0" err="1"/>
              <a:t>Irotek</a:t>
            </a:r>
            <a:r>
              <a:rPr lang="en-US" sz="1800" dirty="0"/>
              <a:t> Group Ltd. (2014). </a:t>
            </a:r>
            <a:r>
              <a:rPr lang="en-US" sz="1800" i="1" dirty="0"/>
              <a:t>Color conversion math and formulas</a:t>
            </a:r>
            <a:r>
              <a:rPr lang="en-US" sz="1800" dirty="0"/>
              <a:t>. Retrieved October 2, 2015 from </a:t>
            </a:r>
            <a:r>
              <a:rPr lang="en-US" sz="1800" dirty="0" err="1"/>
              <a:t>EasyRGB</a:t>
            </a:r>
            <a:r>
              <a:rPr lang="en-US" sz="1800" dirty="0"/>
              <a:t>: http://</a:t>
            </a:r>
            <a:r>
              <a:rPr lang="en-US" sz="1800" dirty="0" err="1"/>
              <a:t>www.easyrgb.com</a:t>
            </a:r>
            <a:r>
              <a:rPr lang="en-US" sz="1800" dirty="0"/>
              <a:t>/</a:t>
            </a:r>
            <a:r>
              <a:rPr lang="en-US" sz="1800" dirty="0" err="1"/>
              <a:t>index.php?X</a:t>
            </a:r>
            <a:r>
              <a:rPr lang="en-US" sz="1800" dirty="0"/>
              <a:t>=MATH&amp;H=07#text7 </a:t>
            </a:r>
          </a:p>
          <a:p>
            <a:endParaRPr lang="en-US" sz="1800" dirty="0" smtClean="0"/>
          </a:p>
          <a:p>
            <a:r>
              <a:rPr lang="en-US" sz="1800" dirty="0" err="1" smtClean="0"/>
              <a:t>Villarroal</a:t>
            </a:r>
            <a:r>
              <a:rPr lang="en-US" sz="1800" dirty="0"/>
              <a:t>, J. (2013). </a:t>
            </a:r>
            <a:r>
              <a:rPr lang="en-US" sz="1800" i="1" dirty="0"/>
              <a:t>H3Stogram - 3D Interactive Color Histogram</a:t>
            </a:r>
            <a:r>
              <a:rPr lang="en-US" sz="1800" dirty="0"/>
              <a:t>. Retrieved September 27, 2015 from H3Stogram: http://h3stogram.herokuapp.com/ </a:t>
            </a:r>
            <a:endParaRPr lang="en-US" sz="1800" dirty="0" smtClean="0"/>
          </a:p>
          <a:p>
            <a:endParaRPr lang="en-US" sz="1800" dirty="0"/>
          </a:p>
          <a:p>
            <a:r>
              <a:rPr lang="en-US" sz="1800" dirty="0" err="1"/>
              <a:t>Xat</a:t>
            </a:r>
            <a:r>
              <a:rPr lang="en-US" sz="1800" dirty="0"/>
              <a:t>. (2010, </a:t>
            </a:r>
            <a:r>
              <a:rPr lang="en-US" sz="1800" dirty="0" smtClean="0"/>
              <a:t>January 15</a:t>
            </a:r>
            <a:r>
              <a:rPr lang="en-US" sz="1800" dirty="0"/>
              <a:t>). </a:t>
            </a:r>
            <a:r>
              <a:rPr lang="en-US" sz="1800" i="1" dirty="0"/>
              <a:t>Sequencer color correction</a:t>
            </a:r>
            <a:r>
              <a:rPr lang="en-US" sz="1800" dirty="0"/>
              <a:t>. Retrieved November 11, 2015 from Blender Wiki: http://</a:t>
            </a:r>
            <a:r>
              <a:rPr lang="en-US" sz="1800" dirty="0" err="1"/>
              <a:t>wiki.blender.org</a:t>
            </a:r>
            <a:r>
              <a:rPr lang="en-US" sz="1800" dirty="0"/>
              <a:t>/</a:t>
            </a:r>
            <a:r>
              <a:rPr lang="en-US" sz="1800" dirty="0" err="1"/>
              <a:t>index.php</a:t>
            </a:r>
            <a:r>
              <a:rPr lang="en-US" sz="1800" dirty="0"/>
              <a:t>/</a:t>
            </a:r>
            <a:r>
              <a:rPr lang="en-US" sz="1800" dirty="0" err="1"/>
              <a:t>User:Xat</a:t>
            </a:r>
            <a:r>
              <a:rPr lang="en-US" sz="1800" dirty="0"/>
              <a:t>/</a:t>
            </a:r>
            <a:r>
              <a:rPr lang="en-US" sz="1800" dirty="0" err="1"/>
              <a:t>KeyerNode</a:t>
            </a:r>
            <a:r>
              <a:rPr lang="en-US" sz="1800" dirty="0"/>
              <a:t> </a:t>
            </a:r>
            <a:endParaRPr lang="en-US" sz="1800" dirty="0" smtClean="0"/>
          </a:p>
          <a:p>
            <a:endParaRPr lang="en-US" sz="1800" dirty="0"/>
          </a:p>
          <a:p>
            <a:r>
              <a:rPr lang="en-US" sz="1800" dirty="0" smtClean="0"/>
              <a:t>Wikipedia (2015, October 20). </a:t>
            </a:r>
            <a:r>
              <a:rPr lang="en-US" sz="1800" i="1" dirty="0" err="1" smtClean="0"/>
              <a:t>sRGB</a:t>
            </a:r>
            <a:r>
              <a:rPr lang="en-US" sz="1800" dirty="0" smtClean="0"/>
              <a:t>. Retrieved December 10, 2015 </a:t>
            </a:r>
            <a:r>
              <a:rPr lang="en-US" sz="1800" dirty="0"/>
              <a:t>from Wikipedia: https://</a:t>
            </a:r>
            <a:r>
              <a:rPr lang="en-US" sz="1800" dirty="0" err="1"/>
              <a:t>en.wikipedia.org</a:t>
            </a:r>
            <a:r>
              <a:rPr lang="en-US" sz="1800" dirty="0"/>
              <a:t>/wiki/SRGB</a:t>
            </a:r>
          </a:p>
          <a:p>
            <a:endParaRPr lang="en-US" sz="1800" dirty="0"/>
          </a:p>
          <a:p>
            <a:endParaRPr lang="en-US" sz="1800" dirty="0"/>
          </a:p>
        </p:txBody>
      </p:sp>
      <p:sp>
        <p:nvSpPr>
          <p:cNvPr id="4" name="Footer Placeholder 3"/>
          <p:cNvSpPr>
            <a:spLocks noGrp="1"/>
          </p:cNvSpPr>
          <p:nvPr>
            <p:ph type="ftr" sz="quarter" idx="11"/>
          </p:nvPr>
        </p:nvSpPr>
        <p:spPr/>
        <p:txBody>
          <a:bodyPr/>
          <a:lstStyle/>
          <a:p>
            <a:r>
              <a:rPr lang="en-US" smtClean="0"/>
              <a:t>Project overview</a:t>
            </a:r>
            <a:endParaRPr lang="en-US"/>
          </a:p>
        </p:txBody>
      </p:sp>
    </p:spTree>
    <p:extLst>
      <p:ext uri="{BB962C8B-B14F-4D97-AF65-F5344CB8AC3E}">
        <p14:creationId xmlns:p14="http://schemas.microsoft.com/office/powerpoint/2010/main" val="2448421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OVERVIEW</a:t>
            </a:r>
            <a:endParaRPr lang="en-US" dirty="0"/>
          </a:p>
        </p:txBody>
      </p:sp>
    </p:spTree>
    <p:extLst>
      <p:ext uri="{BB962C8B-B14F-4D97-AF65-F5344CB8AC3E}">
        <p14:creationId xmlns:p14="http://schemas.microsoft.com/office/powerpoint/2010/main" val="170802268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Aims</a:t>
            </a:r>
            <a:endParaRPr lang="en-US" dirty="0"/>
          </a:p>
        </p:txBody>
      </p:sp>
      <p:sp>
        <p:nvSpPr>
          <p:cNvPr id="3" name="Content Placeholder 2"/>
          <p:cNvSpPr>
            <a:spLocks noGrp="1"/>
          </p:cNvSpPr>
          <p:nvPr>
            <p:ph idx="1"/>
          </p:nvPr>
        </p:nvSpPr>
        <p:spPr>
          <a:xfrm>
            <a:off x="457200" y="1417638"/>
            <a:ext cx="5069716" cy="2050017"/>
          </a:xfrm>
        </p:spPr>
        <p:txBody>
          <a:bodyPr>
            <a:normAutofit/>
          </a:bodyPr>
          <a:lstStyle/>
          <a:p>
            <a:r>
              <a:rPr lang="en-US" dirty="0" smtClean="0"/>
              <a:t>What are the effects of colour alteration tools on an image’s histogram?</a:t>
            </a:r>
          </a:p>
          <a:p>
            <a:endParaRPr lang="en-US" dirty="0" smtClean="0"/>
          </a:p>
          <a:p>
            <a:r>
              <a:rPr lang="en-US" dirty="0" smtClean="0"/>
              <a:t>Are these effects useful as a visualisation or tool in image editing software?</a:t>
            </a:r>
            <a:endParaRPr lang="en-US" dirty="0"/>
          </a:p>
        </p:txBody>
      </p:sp>
      <p:pic>
        <p:nvPicPr>
          <p:cNvPr id="7" name="Picture Placeholder 6"/>
          <p:cNvPicPr>
            <a:picLocks noGrp="1" noChangeAspect="1"/>
          </p:cNvPicPr>
          <p:nvPr>
            <p:ph type="pic" sz="quarter" idx="4294967295"/>
          </p:nvPr>
        </p:nvPicPr>
        <p:blipFill rotWithShape="1">
          <a:blip r:embed="rId3"/>
          <a:srcRect l="-103" r="-103"/>
          <a:stretch/>
        </p:blipFill>
        <p:spPr>
          <a:xfrm>
            <a:off x="5526915" y="1274083"/>
            <a:ext cx="2816985" cy="2811521"/>
          </a:xfrm>
        </p:spPr>
      </p:pic>
      <p:sp>
        <p:nvSpPr>
          <p:cNvPr id="16" name="Footer Placeholder 15"/>
          <p:cNvSpPr>
            <a:spLocks noGrp="1"/>
          </p:cNvSpPr>
          <p:nvPr>
            <p:ph type="ftr" sz="quarter" idx="11"/>
          </p:nvPr>
        </p:nvSpPr>
        <p:spPr/>
        <p:txBody>
          <a:bodyPr/>
          <a:lstStyle/>
          <a:p>
            <a:r>
              <a:rPr lang="en-US" dirty="0" smtClean="0"/>
              <a:t>Project overview</a:t>
            </a:r>
            <a:endParaRPr lang="en-US" dirty="0"/>
          </a:p>
        </p:txBody>
      </p:sp>
      <p:sp>
        <p:nvSpPr>
          <p:cNvPr id="19" name="TextBox 18"/>
          <p:cNvSpPr txBox="1"/>
          <p:nvPr/>
        </p:nvSpPr>
        <p:spPr>
          <a:xfrm>
            <a:off x="5566502" y="4085604"/>
            <a:ext cx="2777398" cy="430887"/>
          </a:xfrm>
          <a:prstGeom prst="rect">
            <a:avLst/>
          </a:prstGeom>
          <a:noFill/>
        </p:spPr>
        <p:txBody>
          <a:bodyPr wrap="square" rtlCol="0">
            <a:spAutoFit/>
          </a:bodyPr>
          <a:lstStyle/>
          <a:p>
            <a:pPr algn="ctr"/>
            <a:r>
              <a:rPr lang="en-US" sz="1200" dirty="0" smtClean="0">
                <a:solidFill>
                  <a:srgbClr val="000000"/>
                </a:solidFill>
              </a:rPr>
              <a:t>3D Colour Histogram</a:t>
            </a:r>
          </a:p>
          <a:p>
            <a:pPr algn="ctr"/>
            <a:r>
              <a:rPr lang="en-US" sz="1000" dirty="0" err="1" smtClean="0">
                <a:solidFill>
                  <a:schemeClr val="bg1">
                    <a:lumMod val="50000"/>
                  </a:schemeClr>
                </a:solidFill>
              </a:rPr>
              <a:t>Villarroal</a:t>
            </a:r>
            <a:r>
              <a:rPr lang="en-US" sz="1000" dirty="0" smtClean="0">
                <a:solidFill>
                  <a:schemeClr val="bg1">
                    <a:lumMod val="50000"/>
                  </a:schemeClr>
                </a:solidFill>
              </a:rPr>
              <a:t> (2013)</a:t>
            </a:r>
            <a:endParaRPr lang="en-US" sz="1000" dirty="0">
              <a:solidFill>
                <a:schemeClr val="bg1">
                  <a:lumMod val="50000"/>
                </a:schemeClr>
              </a:solidFill>
            </a:endParaRPr>
          </a:p>
        </p:txBody>
      </p:sp>
      <p:pic>
        <p:nvPicPr>
          <p:cNvPr id="8" name="Picture 7"/>
          <p:cNvPicPr>
            <a:picLocks noChangeAspect="1"/>
          </p:cNvPicPr>
          <p:nvPr/>
        </p:nvPicPr>
        <p:blipFill>
          <a:blip r:embed="rId4"/>
          <a:stretch>
            <a:fillRect/>
          </a:stretch>
        </p:blipFill>
        <p:spPr>
          <a:xfrm>
            <a:off x="1141895" y="3467655"/>
            <a:ext cx="2888975" cy="2257012"/>
          </a:xfrm>
          <a:prstGeom prst="rect">
            <a:avLst/>
          </a:prstGeom>
        </p:spPr>
      </p:pic>
      <p:sp>
        <p:nvSpPr>
          <p:cNvPr id="9" name="TextBox 8"/>
          <p:cNvSpPr txBox="1"/>
          <p:nvPr/>
        </p:nvSpPr>
        <p:spPr>
          <a:xfrm>
            <a:off x="457199" y="5724667"/>
            <a:ext cx="4680526" cy="246221"/>
          </a:xfrm>
          <a:prstGeom prst="rect">
            <a:avLst/>
          </a:prstGeom>
          <a:noFill/>
        </p:spPr>
        <p:txBody>
          <a:bodyPr wrap="none" rtlCol="0">
            <a:spAutoFit/>
          </a:bodyPr>
          <a:lstStyle/>
          <a:p>
            <a:r>
              <a:rPr lang="en-US" sz="1000" dirty="0">
                <a:solidFill>
                  <a:srgbClr val="7F7F7F"/>
                </a:solidFill>
              </a:rPr>
              <a:t>http://</a:t>
            </a:r>
            <a:r>
              <a:rPr lang="en-US" sz="1000" dirty="0" err="1">
                <a:solidFill>
                  <a:srgbClr val="7F7F7F"/>
                </a:solidFill>
              </a:rPr>
              <a:t>www.gloriouslyvapid.com</a:t>
            </a:r>
            <a:r>
              <a:rPr lang="en-US" sz="1000" dirty="0">
                <a:solidFill>
                  <a:srgbClr val="7F7F7F"/>
                </a:solidFill>
              </a:rPr>
              <a:t>/</a:t>
            </a:r>
            <a:r>
              <a:rPr lang="en-US" sz="1000" dirty="0" err="1">
                <a:solidFill>
                  <a:srgbClr val="7F7F7F"/>
                </a:solidFill>
              </a:rPr>
              <a:t>vapidwp</a:t>
            </a:r>
            <a:r>
              <a:rPr lang="en-US" sz="1000" dirty="0">
                <a:solidFill>
                  <a:srgbClr val="7F7F7F"/>
                </a:solidFill>
              </a:rPr>
              <a:t>/</a:t>
            </a:r>
            <a:r>
              <a:rPr lang="en-US" sz="1000" dirty="0" err="1">
                <a:solidFill>
                  <a:srgbClr val="7F7F7F"/>
                </a:solidFill>
              </a:rPr>
              <a:t>wp</a:t>
            </a:r>
            <a:r>
              <a:rPr lang="en-US" sz="1000" dirty="0">
                <a:solidFill>
                  <a:srgbClr val="7F7F7F"/>
                </a:solidFill>
              </a:rPr>
              <a:t>-content/uploads/2014/03/m003.jpg</a:t>
            </a:r>
          </a:p>
        </p:txBody>
      </p:sp>
    </p:spTree>
    <p:extLst>
      <p:ext uri="{BB962C8B-B14F-4D97-AF65-F5344CB8AC3E}">
        <p14:creationId xmlns:p14="http://schemas.microsoft.com/office/powerpoint/2010/main" val="21718354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Development</a:t>
            </a:r>
            <a:endParaRPr lang="en-US" dirty="0"/>
          </a:p>
        </p:txBody>
      </p:sp>
      <p:sp>
        <p:nvSpPr>
          <p:cNvPr id="15" name="Content Placeholder 14"/>
          <p:cNvSpPr>
            <a:spLocks noGrp="1"/>
          </p:cNvSpPr>
          <p:nvPr>
            <p:ph idx="1"/>
          </p:nvPr>
        </p:nvSpPr>
        <p:spPr>
          <a:xfrm>
            <a:off x="531091" y="1417638"/>
            <a:ext cx="4040909" cy="4567927"/>
          </a:xfrm>
        </p:spPr>
        <p:txBody>
          <a:bodyPr/>
          <a:lstStyle/>
          <a:p>
            <a:r>
              <a:rPr lang="en-US" dirty="0" smtClean="0"/>
              <a:t>My project is platform and language independent but I </a:t>
            </a:r>
            <a:r>
              <a:rPr lang="en-US" dirty="0" smtClean="0"/>
              <a:t>will implement my project as a website</a:t>
            </a:r>
          </a:p>
          <a:p>
            <a:endParaRPr lang="en-US" dirty="0" smtClean="0"/>
          </a:p>
          <a:p>
            <a:r>
              <a:rPr lang="en-US" dirty="0" smtClean="0"/>
              <a:t>Web-based applications are more accessible</a:t>
            </a:r>
          </a:p>
          <a:p>
            <a:endParaRPr lang="en-US" dirty="0" smtClean="0"/>
          </a:p>
          <a:p>
            <a:r>
              <a:rPr lang="en-US" dirty="0" smtClean="0"/>
              <a:t>WebGL and </a:t>
            </a:r>
            <a:r>
              <a:rPr lang="en-US" dirty="0" err="1" smtClean="0"/>
              <a:t>three.js</a:t>
            </a:r>
            <a:r>
              <a:rPr lang="en-US" dirty="0" smtClean="0"/>
              <a:t> are two JavaScript 3D rendering </a:t>
            </a:r>
            <a:r>
              <a:rPr lang="en-US" dirty="0" smtClean="0"/>
              <a:t>libraries that I will use</a:t>
            </a:r>
            <a:endParaRPr lang="en-US" dirty="0"/>
          </a:p>
        </p:txBody>
      </p:sp>
      <p:pic>
        <p:nvPicPr>
          <p:cNvPr id="9" name="Picture Placeholder 8"/>
          <p:cNvPicPr>
            <a:picLocks noGrp="1" noChangeAspect="1"/>
          </p:cNvPicPr>
          <p:nvPr>
            <p:ph type="pic" sz="quarter" idx="4294967295"/>
          </p:nvPr>
        </p:nvPicPr>
        <p:blipFill rotWithShape="1">
          <a:blip r:embed="rId2"/>
          <a:srcRect t="-1090" b="-1090"/>
          <a:stretch/>
        </p:blipFill>
        <p:spPr>
          <a:xfrm>
            <a:off x="4572000" y="1240607"/>
            <a:ext cx="3941234" cy="2082800"/>
          </a:xfrm>
        </p:spPr>
      </p:pic>
      <p:pic>
        <p:nvPicPr>
          <p:cNvPr id="14" name="Picture 13"/>
          <p:cNvPicPr>
            <a:picLocks noChangeAspect="1"/>
          </p:cNvPicPr>
          <p:nvPr/>
        </p:nvPicPr>
        <p:blipFill>
          <a:blip r:embed="rId3"/>
          <a:stretch>
            <a:fillRect/>
          </a:stretch>
        </p:blipFill>
        <p:spPr>
          <a:xfrm>
            <a:off x="4572000" y="3846963"/>
            <a:ext cx="3941234" cy="1525313"/>
          </a:xfrm>
          <a:prstGeom prst="rect">
            <a:avLst/>
          </a:prstGeom>
        </p:spPr>
      </p:pic>
      <p:sp>
        <p:nvSpPr>
          <p:cNvPr id="17" name="Footer Placeholder 16"/>
          <p:cNvSpPr>
            <a:spLocks noGrp="1"/>
          </p:cNvSpPr>
          <p:nvPr>
            <p:ph type="ftr" sz="quarter" idx="11"/>
          </p:nvPr>
        </p:nvSpPr>
        <p:spPr/>
        <p:txBody>
          <a:bodyPr/>
          <a:lstStyle/>
          <a:p>
            <a:r>
              <a:rPr lang="en-US" smtClean="0"/>
              <a:t>Project overview</a:t>
            </a:r>
            <a:endParaRPr lang="en-US"/>
          </a:p>
        </p:txBody>
      </p:sp>
    </p:spTree>
    <p:extLst>
      <p:ext uri="{BB962C8B-B14F-4D97-AF65-F5344CB8AC3E}">
        <p14:creationId xmlns:p14="http://schemas.microsoft.com/office/powerpoint/2010/main" val="271770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pic>
        <p:nvPicPr>
          <p:cNvPr id="6" name="Content Placeholder 5"/>
          <p:cNvPicPr>
            <a:picLocks noGrp="1" noChangeAspect="1"/>
          </p:cNvPicPr>
          <p:nvPr>
            <p:ph idx="1"/>
          </p:nvPr>
        </p:nvPicPr>
        <p:blipFill rotWithShape="1">
          <a:blip r:embed="rId2"/>
          <a:srcRect l="-153" r="-394"/>
          <a:stretch/>
        </p:blipFill>
        <p:spPr>
          <a:xfrm>
            <a:off x="3229623" y="1100628"/>
            <a:ext cx="2669085" cy="2047433"/>
          </a:xfrm>
        </p:spPr>
      </p:pic>
      <p:pic>
        <p:nvPicPr>
          <p:cNvPr id="5" name="Picture Placeholder 4"/>
          <p:cNvPicPr>
            <a:picLocks noGrp="1" noChangeAspect="1"/>
          </p:cNvPicPr>
          <p:nvPr>
            <p:ph type="pic" sz="quarter" idx="4294967295"/>
          </p:nvPr>
        </p:nvPicPr>
        <p:blipFill rotWithShape="1">
          <a:blip r:embed="rId3"/>
          <a:srcRect l="-751" r="-343"/>
          <a:stretch/>
        </p:blipFill>
        <p:spPr>
          <a:xfrm>
            <a:off x="269393" y="1100628"/>
            <a:ext cx="2683139" cy="2047433"/>
          </a:xfrm>
        </p:spPr>
      </p:pic>
      <p:pic>
        <p:nvPicPr>
          <p:cNvPr id="7" name="Picture 6"/>
          <p:cNvPicPr>
            <a:picLocks noChangeAspect="1"/>
          </p:cNvPicPr>
          <p:nvPr/>
        </p:nvPicPr>
        <p:blipFill>
          <a:blip r:embed="rId4"/>
          <a:stretch>
            <a:fillRect/>
          </a:stretch>
        </p:blipFill>
        <p:spPr>
          <a:xfrm>
            <a:off x="6191194" y="1100628"/>
            <a:ext cx="2654603" cy="2047433"/>
          </a:xfrm>
          <a:prstGeom prst="rect">
            <a:avLst/>
          </a:prstGeom>
        </p:spPr>
      </p:pic>
      <p:pic>
        <p:nvPicPr>
          <p:cNvPr id="8" name="Picture 7"/>
          <p:cNvPicPr>
            <a:picLocks noChangeAspect="1"/>
          </p:cNvPicPr>
          <p:nvPr/>
        </p:nvPicPr>
        <p:blipFill>
          <a:blip r:embed="rId5"/>
          <a:stretch>
            <a:fillRect/>
          </a:stretch>
        </p:blipFill>
        <p:spPr>
          <a:xfrm>
            <a:off x="1610962" y="3425153"/>
            <a:ext cx="2683139" cy="2069442"/>
          </a:xfrm>
          <a:prstGeom prst="rect">
            <a:avLst/>
          </a:prstGeom>
        </p:spPr>
      </p:pic>
      <p:pic>
        <p:nvPicPr>
          <p:cNvPr id="9" name="Picture 8"/>
          <p:cNvPicPr>
            <a:picLocks noChangeAspect="1"/>
          </p:cNvPicPr>
          <p:nvPr/>
        </p:nvPicPr>
        <p:blipFill>
          <a:blip r:embed="rId6"/>
          <a:stretch>
            <a:fillRect/>
          </a:stretch>
        </p:blipFill>
        <p:spPr>
          <a:xfrm>
            <a:off x="4856651" y="3435992"/>
            <a:ext cx="2669085" cy="2058603"/>
          </a:xfrm>
          <a:prstGeom prst="rect">
            <a:avLst/>
          </a:prstGeom>
        </p:spPr>
      </p:pic>
      <p:sp>
        <p:nvSpPr>
          <p:cNvPr id="11" name="Footer Placeholder 10"/>
          <p:cNvSpPr>
            <a:spLocks noGrp="1"/>
          </p:cNvSpPr>
          <p:nvPr>
            <p:ph type="ftr" sz="quarter" idx="11"/>
          </p:nvPr>
        </p:nvSpPr>
        <p:spPr/>
        <p:txBody>
          <a:bodyPr/>
          <a:lstStyle/>
          <a:p>
            <a:r>
              <a:rPr lang="en-US" smtClean="0"/>
              <a:t>Project overview</a:t>
            </a:r>
            <a:endParaRPr lang="en-US"/>
          </a:p>
        </p:txBody>
      </p:sp>
      <p:sp>
        <p:nvSpPr>
          <p:cNvPr id="13" name="TextBox 12"/>
          <p:cNvSpPr txBox="1"/>
          <p:nvPr/>
        </p:nvSpPr>
        <p:spPr>
          <a:xfrm>
            <a:off x="4046508" y="5595705"/>
            <a:ext cx="1057989" cy="246221"/>
          </a:xfrm>
          <a:prstGeom prst="rect">
            <a:avLst/>
          </a:prstGeom>
          <a:noFill/>
        </p:spPr>
        <p:txBody>
          <a:bodyPr wrap="none" rtlCol="0">
            <a:spAutoFit/>
          </a:bodyPr>
          <a:lstStyle/>
          <a:p>
            <a:r>
              <a:rPr lang="en-US" sz="1000" dirty="0" err="1" smtClean="0">
                <a:solidFill>
                  <a:srgbClr val="7F7F7F"/>
                </a:solidFill>
              </a:rPr>
              <a:t>Villarroal</a:t>
            </a:r>
            <a:r>
              <a:rPr lang="en-US" sz="1000" dirty="0" smtClean="0">
                <a:solidFill>
                  <a:srgbClr val="7F7F7F"/>
                </a:solidFill>
              </a:rPr>
              <a:t> (2013)</a:t>
            </a:r>
            <a:endParaRPr lang="en-US" sz="1000" dirty="0">
              <a:solidFill>
                <a:srgbClr val="7F7F7F"/>
              </a:solidFill>
            </a:endParaRPr>
          </a:p>
        </p:txBody>
      </p:sp>
    </p:spTree>
    <p:extLst>
      <p:ext uri="{BB962C8B-B14F-4D97-AF65-F5344CB8AC3E}">
        <p14:creationId xmlns:p14="http://schemas.microsoft.com/office/powerpoint/2010/main" val="3368780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RESEARCH</a:t>
            </a:r>
            <a:endParaRPr lang="en-US" dirty="0"/>
          </a:p>
        </p:txBody>
      </p:sp>
    </p:spTree>
    <p:extLst>
      <p:ext uri="{BB962C8B-B14F-4D97-AF65-F5344CB8AC3E}">
        <p14:creationId xmlns:p14="http://schemas.microsoft.com/office/powerpoint/2010/main" val="1450818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Colour Models &amp; Spaces</a:t>
            </a:r>
            <a:endParaRPr lang="en-US" dirty="0"/>
          </a:p>
        </p:txBody>
      </p:sp>
      <p:sp>
        <p:nvSpPr>
          <p:cNvPr id="3" name="Content Placeholder 2"/>
          <p:cNvSpPr>
            <a:spLocks noGrp="1"/>
          </p:cNvSpPr>
          <p:nvPr>
            <p:ph idx="1"/>
          </p:nvPr>
        </p:nvSpPr>
        <p:spPr>
          <a:xfrm>
            <a:off x="457200" y="1539115"/>
            <a:ext cx="3976756" cy="4587048"/>
          </a:xfrm>
        </p:spPr>
        <p:txBody>
          <a:bodyPr>
            <a:normAutofit/>
          </a:bodyPr>
          <a:lstStyle/>
          <a:p>
            <a:r>
              <a:rPr lang="en-US" dirty="0" smtClean="0"/>
              <a:t>Colour model: an abstract model used to describe colours within a coordinate system, independent from physical representation</a:t>
            </a:r>
          </a:p>
          <a:p>
            <a:endParaRPr lang="en-US" dirty="0"/>
          </a:p>
          <a:p>
            <a:r>
              <a:rPr lang="en-US" dirty="0" smtClean="0"/>
              <a:t>Colour space: A complete range of colours defined within a colour model</a:t>
            </a:r>
            <a:endParaRPr lang="en-US" dirty="0"/>
          </a:p>
        </p:txBody>
      </p:sp>
      <p:pic>
        <p:nvPicPr>
          <p:cNvPr id="9" name="Picture 8"/>
          <p:cNvPicPr>
            <a:picLocks noChangeAspect="1"/>
          </p:cNvPicPr>
          <p:nvPr/>
        </p:nvPicPr>
        <p:blipFill>
          <a:blip r:embed="rId2"/>
          <a:stretch>
            <a:fillRect/>
          </a:stretch>
        </p:blipFill>
        <p:spPr>
          <a:xfrm>
            <a:off x="4573424" y="1539115"/>
            <a:ext cx="3727848" cy="3961309"/>
          </a:xfrm>
          <a:prstGeom prst="rect">
            <a:avLst/>
          </a:prstGeom>
        </p:spPr>
      </p:pic>
      <p:sp>
        <p:nvSpPr>
          <p:cNvPr id="10" name="Footer Placeholder 9"/>
          <p:cNvSpPr>
            <a:spLocks noGrp="1"/>
          </p:cNvSpPr>
          <p:nvPr>
            <p:ph type="ftr" sz="quarter" idx="11"/>
          </p:nvPr>
        </p:nvSpPr>
        <p:spPr/>
        <p:txBody>
          <a:bodyPr/>
          <a:lstStyle/>
          <a:p>
            <a:r>
              <a:rPr lang="en-US" dirty="0" smtClean="0"/>
              <a:t>Background research</a:t>
            </a:r>
            <a:endParaRPr lang="en-US" dirty="0"/>
          </a:p>
        </p:txBody>
      </p:sp>
      <p:sp>
        <p:nvSpPr>
          <p:cNvPr id="12" name="TextBox 11"/>
          <p:cNvSpPr txBox="1"/>
          <p:nvPr/>
        </p:nvSpPr>
        <p:spPr>
          <a:xfrm>
            <a:off x="5083390" y="5442628"/>
            <a:ext cx="3065124" cy="430887"/>
          </a:xfrm>
          <a:prstGeom prst="rect">
            <a:avLst/>
          </a:prstGeom>
          <a:noFill/>
        </p:spPr>
        <p:txBody>
          <a:bodyPr wrap="none" rtlCol="0">
            <a:spAutoFit/>
          </a:bodyPr>
          <a:lstStyle/>
          <a:p>
            <a:pPr algn="ctr"/>
            <a:r>
              <a:rPr lang="en-US" sz="1200" dirty="0" smtClean="0"/>
              <a:t>CIE-XYZ Colour Space </a:t>
            </a:r>
          </a:p>
          <a:p>
            <a:pPr algn="ctr"/>
            <a:r>
              <a:rPr lang="en-US" sz="1000" dirty="0" smtClean="0">
                <a:solidFill>
                  <a:schemeClr val="bg1">
                    <a:lumMod val="50000"/>
                  </a:schemeClr>
                </a:solidFill>
              </a:rPr>
              <a:t>https</a:t>
            </a:r>
            <a:r>
              <a:rPr lang="en-US" sz="1000" dirty="0">
                <a:solidFill>
                  <a:schemeClr val="bg1">
                    <a:lumMod val="50000"/>
                  </a:schemeClr>
                </a:solidFill>
              </a:rPr>
              <a:t>://</a:t>
            </a:r>
            <a:r>
              <a:rPr lang="en-US" sz="1000" dirty="0" err="1">
                <a:solidFill>
                  <a:schemeClr val="bg1">
                    <a:lumMod val="50000"/>
                  </a:schemeClr>
                </a:solidFill>
              </a:rPr>
              <a:t>en.wikipedia.org</a:t>
            </a:r>
            <a:r>
              <a:rPr lang="en-US" sz="1000" dirty="0">
                <a:solidFill>
                  <a:schemeClr val="bg1">
                    <a:lumMod val="50000"/>
                  </a:schemeClr>
                </a:solidFill>
              </a:rPr>
              <a:t>/wiki/</a:t>
            </a:r>
            <a:r>
              <a:rPr lang="en-US" sz="1000" dirty="0" smtClean="0">
                <a:solidFill>
                  <a:schemeClr val="bg1">
                    <a:lumMod val="50000"/>
                  </a:schemeClr>
                </a:solidFill>
              </a:rPr>
              <a:t>CIE_1931_color_space</a:t>
            </a:r>
            <a:endParaRPr lang="en-US" sz="1000" dirty="0">
              <a:solidFill>
                <a:schemeClr val="bg1">
                  <a:lumMod val="50000"/>
                </a:schemeClr>
              </a:solidFill>
            </a:endParaRPr>
          </a:p>
        </p:txBody>
      </p:sp>
    </p:spTree>
    <p:extLst>
      <p:ext uri="{BB962C8B-B14F-4D97-AF65-F5344CB8AC3E}">
        <p14:creationId xmlns:p14="http://schemas.microsoft.com/office/powerpoint/2010/main" val="2403052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t>
            </a:r>
            <a:r>
              <a:rPr lang="en-US" dirty="0" err="1" smtClean="0"/>
              <a:t>RGB</a:t>
            </a:r>
            <a:endParaRPr lang="en-US" dirty="0"/>
          </a:p>
        </p:txBody>
      </p:sp>
      <p:sp>
        <p:nvSpPr>
          <p:cNvPr id="3" name="Content Placeholder 2"/>
          <p:cNvSpPr>
            <a:spLocks noGrp="1"/>
          </p:cNvSpPr>
          <p:nvPr>
            <p:ph idx="1"/>
          </p:nvPr>
        </p:nvSpPr>
        <p:spPr>
          <a:xfrm>
            <a:off x="457200" y="1417638"/>
            <a:ext cx="5093034" cy="3028293"/>
          </a:xfrm>
        </p:spPr>
        <p:txBody>
          <a:bodyPr>
            <a:noAutofit/>
          </a:bodyPr>
          <a:lstStyle/>
          <a:p>
            <a:r>
              <a:rPr lang="en-US" sz="1800" dirty="0" smtClean="0"/>
              <a:t>Exists within the RGB colour model and is used by most digital monitors</a:t>
            </a:r>
          </a:p>
          <a:p>
            <a:endParaRPr lang="en-US" sz="1800" dirty="0" smtClean="0"/>
          </a:p>
          <a:p>
            <a:r>
              <a:rPr lang="en-US" sz="1800" dirty="0" smtClean="0"/>
              <a:t>It can </a:t>
            </a:r>
            <a:r>
              <a:rPr lang="en-US" sz="1800" dirty="0" smtClean="0"/>
              <a:t>be defined within </a:t>
            </a:r>
            <a:r>
              <a:rPr lang="en-US" sz="1800" dirty="0" smtClean="0"/>
              <a:t>the CIE</a:t>
            </a:r>
            <a:r>
              <a:rPr lang="en-US" sz="1800" dirty="0" smtClean="0"/>
              <a:t>-</a:t>
            </a:r>
            <a:r>
              <a:rPr lang="en-US" sz="1800" dirty="0" smtClean="0"/>
              <a:t>XYZ space, allowing transformation between other spaces</a:t>
            </a:r>
            <a:endParaRPr lang="en-US" sz="1800" dirty="0" smtClean="0"/>
          </a:p>
          <a:p>
            <a:endParaRPr lang="en-US" sz="1800" dirty="0"/>
          </a:p>
          <a:p>
            <a:r>
              <a:rPr lang="en-US" sz="1800" dirty="0" smtClean="0"/>
              <a:t>However </a:t>
            </a:r>
            <a:r>
              <a:rPr lang="en-US" sz="1800" dirty="0" err="1" smtClean="0"/>
              <a:t>sRGB</a:t>
            </a:r>
            <a:r>
              <a:rPr lang="en-US" sz="1800" dirty="0" smtClean="0"/>
              <a:t> is limited by it’s size</a:t>
            </a:r>
            <a:endParaRPr lang="en-US" sz="1800" dirty="0" smtClean="0"/>
          </a:p>
          <a:p>
            <a:endParaRPr lang="en-US" sz="1800" dirty="0"/>
          </a:p>
          <a:p>
            <a:r>
              <a:rPr lang="en-US" sz="1800" dirty="0" smtClean="0"/>
              <a:t>Also </a:t>
            </a:r>
            <a:r>
              <a:rPr lang="en-US" sz="1800" dirty="0"/>
              <a:t>i</a:t>
            </a:r>
            <a:r>
              <a:rPr lang="en-US" sz="1800" dirty="0" smtClean="0"/>
              <a:t>t </a:t>
            </a:r>
            <a:r>
              <a:rPr lang="en-US" sz="1800" dirty="0" smtClean="0"/>
              <a:t>is </a:t>
            </a:r>
            <a:r>
              <a:rPr lang="en-US" sz="1800" dirty="0" smtClean="0"/>
              <a:t>not </a:t>
            </a:r>
            <a:r>
              <a:rPr lang="en-US" sz="1800" dirty="0" smtClean="0"/>
              <a:t>perceptually uniform</a:t>
            </a:r>
            <a:endParaRPr lang="en-US" sz="1800" dirty="0"/>
          </a:p>
        </p:txBody>
      </p:sp>
      <p:graphicFrame>
        <p:nvGraphicFramePr>
          <p:cNvPr id="5" name="Table 4"/>
          <p:cNvGraphicFramePr>
            <a:graphicFrameLocks noGrp="1"/>
          </p:cNvGraphicFramePr>
          <p:nvPr>
            <p:extLst>
              <p:ext uri="{D42A27DB-BD31-4B8C-83A1-F6EECF244321}">
                <p14:modId xmlns:p14="http://schemas.microsoft.com/office/powerpoint/2010/main" val="3573750921"/>
              </p:ext>
            </p:extLst>
          </p:nvPr>
        </p:nvGraphicFramePr>
        <p:xfrm>
          <a:off x="4032836" y="4177892"/>
          <a:ext cx="4311066" cy="1280160"/>
        </p:xfrm>
        <a:graphic>
          <a:graphicData uri="http://schemas.openxmlformats.org/drawingml/2006/table">
            <a:tbl>
              <a:tblPr firstRow="1" bandRow="1">
                <a:tableStyleId>{5C22544A-7EE6-4342-B048-85BDC9FD1C3A}</a:tableStyleId>
              </a:tblPr>
              <a:tblGrid>
                <a:gridCol w="1048966"/>
                <a:gridCol w="815525"/>
                <a:gridCol w="815525"/>
                <a:gridCol w="815525"/>
                <a:gridCol w="815525"/>
              </a:tblGrid>
              <a:tr h="320537">
                <a:tc>
                  <a:txBody>
                    <a:bodyPr/>
                    <a:lstStyle/>
                    <a:p>
                      <a:r>
                        <a:rPr lang="en-US" sz="1200" dirty="0" smtClean="0"/>
                        <a:t>Chromaticity</a:t>
                      </a:r>
                      <a:endParaRPr lang="en-US" sz="1200" dirty="0"/>
                    </a:p>
                  </a:txBody>
                  <a:tcPr/>
                </a:tc>
                <a:tc>
                  <a:txBody>
                    <a:bodyPr/>
                    <a:lstStyle/>
                    <a:p>
                      <a:r>
                        <a:rPr lang="en-US" sz="1200" dirty="0" smtClean="0"/>
                        <a:t>Red</a:t>
                      </a:r>
                      <a:endParaRPr lang="en-US" sz="1200" dirty="0"/>
                    </a:p>
                  </a:txBody>
                  <a:tcPr/>
                </a:tc>
                <a:tc>
                  <a:txBody>
                    <a:bodyPr/>
                    <a:lstStyle/>
                    <a:p>
                      <a:r>
                        <a:rPr lang="en-US" sz="1200" dirty="0" smtClean="0"/>
                        <a:t>Green</a:t>
                      </a:r>
                      <a:endParaRPr lang="en-US" sz="1200" dirty="0"/>
                    </a:p>
                  </a:txBody>
                  <a:tcPr/>
                </a:tc>
                <a:tc>
                  <a:txBody>
                    <a:bodyPr/>
                    <a:lstStyle/>
                    <a:p>
                      <a:r>
                        <a:rPr lang="en-US" sz="1200" dirty="0" smtClean="0"/>
                        <a:t>Blue</a:t>
                      </a:r>
                      <a:endParaRPr lang="en-US" sz="1200" dirty="0"/>
                    </a:p>
                  </a:txBody>
                  <a:tcPr/>
                </a:tc>
                <a:tc>
                  <a:txBody>
                    <a:bodyPr/>
                    <a:lstStyle/>
                    <a:p>
                      <a:r>
                        <a:rPr lang="en-US" sz="1200" dirty="0" smtClean="0"/>
                        <a:t>White</a:t>
                      </a:r>
                      <a:r>
                        <a:rPr lang="en-US" sz="1200" baseline="0" dirty="0" smtClean="0"/>
                        <a:t> point</a:t>
                      </a:r>
                      <a:endParaRPr lang="en-US" sz="1200" dirty="0"/>
                    </a:p>
                  </a:txBody>
                  <a:tcPr/>
                </a:tc>
              </a:tr>
              <a:tr h="188551">
                <a:tc>
                  <a:txBody>
                    <a:bodyPr/>
                    <a:lstStyle/>
                    <a:p>
                      <a:r>
                        <a:rPr lang="en-US" sz="1200" dirty="0" smtClean="0"/>
                        <a:t>x</a:t>
                      </a:r>
                      <a:endParaRPr lang="en-US" sz="1200" dirty="0"/>
                    </a:p>
                  </a:txBody>
                  <a:tcPr/>
                </a:tc>
                <a:tc>
                  <a:txBody>
                    <a:bodyPr/>
                    <a:lstStyle/>
                    <a:p>
                      <a:r>
                        <a:rPr lang="en-US" sz="1200" dirty="0" smtClean="0"/>
                        <a:t>0.6400</a:t>
                      </a:r>
                      <a:endParaRPr lang="en-US" sz="1200" dirty="0"/>
                    </a:p>
                  </a:txBody>
                  <a:tcPr/>
                </a:tc>
                <a:tc>
                  <a:txBody>
                    <a:bodyPr/>
                    <a:lstStyle/>
                    <a:p>
                      <a:r>
                        <a:rPr lang="en-US" sz="1200" dirty="0" smtClean="0"/>
                        <a:t>0.3000</a:t>
                      </a:r>
                      <a:endParaRPr lang="en-US" sz="1200" dirty="0"/>
                    </a:p>
                  </a:txBody>
                  <a:tcPr/>
                </a:tc>
                <a:tc>
                  <a:txBody>
                    <a:bodyPr/>
                    <a:lstStyle/>
                    <a:p>
                      <a:r>
                        <a:rPr lang="en-US" sz="1200" dirty="0" smtClean="0"/>
                        <a:t>0.1500</a:t>
                      </a:r>
                      <a:endParaRPr lang="en-US" sz="1200" dirty="0"/>
                    </a:p>
                  </a:txBody>
                  <a:tcPr/>
                </a:tc>
                <a:tc>
                  <a:txBody>
                    <a:bodyPr/>
                    <a:lstStyle/>
                    <a:p>
                      <a:r>
                        <a:rPr lang="en-US" sz="1200" dirty="0" smtClean="0"/>
                        <a:t>0.3127</a:t>
                      </a:r>
                      <a:endParaRPr lang="en-US" sz="1200" dirty="0"/>
                    </a:p>
                  </a:txBody>
                  <a:tcPr/>
                </a:tc>
              </a:tr>
              <a:tr h="188551">
                <a:tc>
                  <a:txBody>
                    <a:bodyPr/>
                    <a:lstStyle/>
                    <a:p>
                      <a:r>
                        <a:rPr lang="en-US" sz="1200" dirty="0" smtClean="0"/>
                        <a:t>y</a:t>
                      </a:r>
                      <a:endParaRPr lang="en-US" sz="1200" dirty="0"/>
                    </a:p>
                  </a:txBody>
                  <a:tcPr/>
                </a:tc>
                <a:tc>
                  <a:txBody>
                    <a:bodyPr/>
                    <a:lstStyle/>
                    <a:p>
                      <a:r>
                        <a:rPr lang="en-US" sz="1200" dirty="0" smtClean="0"/>
                        <a:t>0.3300</a:t>
                      </a:r>
                      <a:endParaRPr lang="en-US" sz="1200" dirty="0"/>
                    </a:p>
                  </a:txBody>
                  <a:tcPr/>
                </a:tc>
                <a:tc>
                  <a:txBody>
                    <a:bodyPr/>
                    <a:lstStyle/>
                    <a:p>
                      <a:r>
                        <a:rPr lang="en-US" sz="1200" dirty="0" smtClean="0"/>
                        <a:t>0.6000</a:t>
                      </a:r>
                      <a:endParaRPr lang="en-US" sz="1200" dirty="0"/>
                    </a:p>
                  </a:txBody>
                  <a:tcPr/>
                </a:tc>
                <a:tc>
                  <a:txBody>
                    <a:bodyPr/>
                    <a:lstStyle/>
                    <a:p>
                      <a:r>
                        <a:rPr lang="en-US" sz="1200" dirty="0" smtClean="0"/>
                        <a:t>0.0600</a:t>
                      </a:r>
                      <a:endParaRPr lang="en-US" sz="1200" dirty="0"/>
                    </a:p>
                  </a:txBody>
                  <a:tcPr/>
                </a:tc>
                <a:tc>
                  <a:txBody>
                    <a:bodyPr/>
                    <a:lstStyle/>
                    <a:p>
                      <a:r>
                        <a:rPr lang="en-US" sz="1200" dirty="0" smtClean="0"/>
                        <a:t>0.3290</a:t>
                      </a:r>
                      <a:endParaRPr lang="en-US" sz="1200" dirty="0"/>
                    </a:p>
                  </a:txBody>
                  <a:tcPr/>
                </a:tc>
              </a:tr>
              <a:tr h="188551">
                <a:tc>
                  <a:txBody>
                    <a:bodyPr/>
                    <a:lstStyle/>
                    <a:p>
                      <a:r>
                        <a:rPr lang="en-US" sz="1200" dirty="0" smtClean="0"/>
                        <a:t>Y</a:t>
                      </a:r>
                      <a:endParaRPr lang="en-US" sz="1200" dirty="0"/>
                    </a:p>
                  </a:txBody>
                  <a:tcPr/>
                </a:tc>
                <a:tc>
                  <a:txBody>
                    <a:bodyPr/>
                    <a:lstStyle/>
                    <a:p>
                      <a:r>
                        <a:rPr lang="en-US" sz="1200" dirty="0" smtClean="0"/>
                        <a:t>0.2126</a:t>
                      </a:r>
                      <a:endParaRPr lang="en-US" sz="1200" dirty="0"/>
                    </a:p>
                  </a:txBody>
                  <a:tcPr/>
                </a:tc>
                <a:tc>
                  <a:txBody>
                    <a:bodyPr/>
                    <a:lstStyle/>
                    <a:p>
                      <a:r>
                        <a:rPr lang="en-US" sz="1200" dirty="0" smtClean="0"/>
                        <a:t>0.7152</a:t>
                      </a:r>
                      <a:endParaRPr lang="en-US" sz="1200" dirty="0"/>
                    </a:p>
                  </a:txBody>
                  <a:tcPr/>
                </a:tc>
                <a:tc>
                  <a:txBody>
                    <a:bodyPr/>
                    <a:lstStyle/>
                    <a:p>
                      <a:r>
                        <a:rPr lang="en-US" sz="1200" dirty="0" smtClean="0"/>
                        <a:t>0.0722</a:t>
                      </a:r>
                      <a:endParaRPr lang="en-US" sz="1200" dirty="0"/>
                    </a:p>
                  </a:txBody>
                  <a:tcPr/>
                </a:tc>
                <a:tc>
                  <a:txBody>
                    <a:bodyPr/>
                    <a:lstStyle/>
                    <a:p>
                      <a:r>
                        <a:rPr lang="en-US" sz="1200" dirty="0" smtClean="0"/>
                        <a:t>1.000</a:t>
                      </a:r>
                      <a:endParaRPr lang="en-US" sz="1200" dirty="0"/>
                    </a:p>
                  </a:txBody>
                  <a:tcPr/>
                </a:tc>
              </a:tr>
            </a:tbl>
          </a:graphicData>
        </a:graphic>
      </p:graphicFrame>
      <p:pic>
        <p:nvPicPr>
          <p:cNvPr id="6" name="Picture 5"/>
          <p:cNvPicPr>
            <a:picLocks noChangeAspect="1"/>
          </p:cNvPicPr>
          <p:nvPr/>
        </p:nvPicPr>
        <p:blipFill>
          <a:blip r:embed="rId2"/>
          <a:stretch>
            <a:fillRect/>
          </a:stretch>
        </p:blipFill>
        <p:spPr>
          <a:xfrm>
            <a:off x="5550234" y="1417639"/>
            <a:ext cx="2691680" cy="2691680"/>
          </a:xfrm>
          <a:prstGeom prst="rect">
            <a:avLst/>
          </a:prstGeom>
        </p:spPr>
      </p:pic>
      <p:sp>
        <p:nvSpPr>
          <p:cNvPr id="12" name="Footer Placeholder 11"/>
          <p:cNvSpPr>
            <a:spLocks noGrp="1"/>
          </p:cNvSpPr>
          <p:nvPr>
            <p:ph type="ftr" sz="quarter" idx="11"/>
          </p:nvPr>
        </p:nvSpPr>
        <p:spPr/>
        <p:txBody>
          <a:bodyPr/>
          <a:lstStyle/>
          <a:p>
            <a:r>
              <a:rPr lang="en-US" dirty="0"/>
              <a:t>Background research</a:t>
            </a:r>
          </a:p>
        </p:txBody>
      </p:sp>
      <p:sp>
        <p:nvSpPr>
          <p:cNvPr id="17" name="TextBox 16"/>
          <p:cNvSpPr txBox="1"/>
          <p:nvPr/>
        </p:nvSpPr>
        <p:spPr>
          <a:xfrm>
            <a:off x="5308536" y="5458052"/>
            <a:ext cx="1975571" cy="430887"/>
          </a:xfrm>
          <a:prstGeom prst="rect">
            <a:avLst/>
          </a:prstGeom>
          <a:noFill/>
        </p:spPr>
        <p:txBody>
          <a:bodyPr wrap="none" rtlCol="0">
            <a:spAutoFit/>
          </a:bodyPr>
          <a:lstStyle/>
          <a:p>
            <a:pPr algn="ctr"/>
            <a:r>
              <a:rPr lang="en-US" sz="1200" dirty="0" err="1" smtClean="0"/>
              <a:t>sRG</a:t>
            </a:r>
            <a:r>
              <a:rPr lang="en-US" sz="1200" dirty="0" err="1" smtClean="0"/>
              <a:t>B’s</a:t>
            </a:r>
            <a:r>
              <a:rPr lang="en-US" sz="1200" dirty="0" smtClean="0"/>
              <a:t> CIE-XYZ coordinates</a:t>
            </a:r>
            <a:endParaRPr lang="en-US" sz="1200" dirty="0" smtClean="0"/>
          </a:p>
          <a:p>
            <a:r>
              <a:rPr lang="en-US" sz="1000" dirty="0" smtClean="0">
                <a:solidFill>
                  <a:srgbClr val="7F7F7F"/>
                </a:solidFill>
              </a:rPr>
              <a:t>Wikipedia (2015)</a:t>
            </a:r>
            <a:endParaRPr lang="en-US" sz="1000" dirty="0">
              <a:solidFill>
                <a:srgbClr val="7F7F7F"/>
              </a:solidFill>
            </a:endParaRPr>
          </a:p>
        </p:txBody>
      </p:sp>
    </p:spTree>
    <p:extLst>
      <p:ext uri="{BB962C8B-B14F-4D97-AF65-F5344CB8AC3E}">
        <p14:creationId xmlns:p14="http://schemas.microsoft.com/office/powerpoint/2010/main" val="2932305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CIE-L*a*b*</a:t>
            </a:r>
            <a:endParaRPr lang="en-US" dirty="0"/>
          </a:p>
        </p:txBody>
      </p:sp>
      <p:sp>
        <p:nvSpPr>
          <p:cNvPr id="3" name="Content Placeholder 2"/>
          <p:cNvSpPr>
            <a:spLocks noGrp="1"/>
          </p:cNvSpPr>
          <p:nvPr>
            <p:ph idx="1"/>
          </p:nvPr>
        </p:nvSpPr>
        <p:spPr>
          <a:xfrm>
            <a:off x="457200" y="1417639"/>
            <a:ext cx="3960861" cy="4108786"/>
          </a:xfrm>
        </p:spPr>
        <p:txBody>
          <a:bodyPr>
            <a:normAutofit fontScale="92500" lnSpcReduction="10000"/>
          </a:bodyPr>
          <a:lstStyle/>
          <a:p>
            <a:r>
              <a:rPr lang="en-US" dirty="0" smtClean="0"/>
              <a:t>Exists </a:t>
            </a:r>
            <a:r>
              <a:rPr lang="en-US" dirty="0" smtClean="0"/>
              <a:t>within it’s own colour </a:t>
            </a:r>
            <a:r>
              <a:rPr lang="en-US" dirty="0" smtClean="0"/>
              <a:t>model, defined by luminosity (L), red/green (a) and blue/yellow (b)</a:t>
            </a:r>
            <a:endParaRPr lang="en-US" dirty="0" smtClean="0"/>
          </a:p>
          <a:p>
            <a:endParaRPr lang="en-US" dirty="0" smtClean="0"/>
          </a:p>
          <a:p>
            <a:r>
              <a:rPr lang="en-US" dirty="0" smtClean="0"/>
              <a:t>It is very large, containing all perceivable colours and more</a:t>
            </a:r>
            <a:endParaRPr lang="en-US" dirty="0" smtClean="0"/>
          </a:p>
          <a:p>
            <a:endParaRPr lang="en-US" dirty="0"/>
          </a:p>
          <a:p>
            <a:r>
              <a:rPr lang="en-US" dirty="0" smtClean="0"/>
              <a:t>It is more perceptually uniform than </a:t>
            </a:r>
            <a:r>
              <a:rPr lang="en-US" dirty="0" err="1" smtClean="0"/>
              <a:t>sRGB</a:t>
            </a:r>
            <a:endParaRPr lang="en-US" dirty="0" smtClean="0"/>
          </a:p>
          <a:p>
            <a:endParaRPr lang="en-US" dirty="0"/>
          </a:p>
          <a:p>
            <a:r>
              <a:rPr lang="en-US" dirty="0" smtClean="0"/>
              <a:t>However transformations would be required to convert colours into the CIE-L*a*b* space</a:t>
            </a:r>
            <a:endParaRPr lang="en-US" dirty="0" smtClean="0"/>
          </a:p>
          <a:p>
            <a:endParaRPr lang="en-US" dirty="0"/>
          </a:p>
        </p:txBody>
      </p:sp>
      <p:pic>
        <p:nvPicPr>
          <p:cNvPr id="5" name="Picture 4"/>
          <p:cNvPicPr>
            <a:picLocks noChangeAspect="1"/>
          </p:cNvPicPr>
          <p:nvPr/>
        </p:nvPicPr>
        <p:blipFill>
          <a:blip r:embed="rId2"/>
          <a:stretch>
            <a:fillRect/>
          </a:stretch>
        </p:blipFill>
        <p:spPr>
          <a:xfrm>
            <a:off x="4418060" y="1315582"/>
            <a:ext cx="3925839" cy="3835591"/>
          </a:xfrm>
          <a:prstGeom prst="rect">
            <a:avLst/>
          </a:prstGeom>
        </p:spPr>
      </p:pic>
      <p:sp>
        <p:nvSpPr>
          <p:cNvPr id="6" name="Footer Placeholder 5"/>
          <p:cNvSpPr>
            <a:spLocks noGrp="1"/>
          </p:cNvSpPr>
          <p:nvPr>
            <p:ph type="ftr" sz="quarter" idx="11"/>
          </p:nvPr>
        </p:nvSpPr>
        <p:spPr/>
        <p:txBody>
          <a:bodyPr/>
          <a:lstStyle/>
          <a:p>
            <a:r>
              <a:rPr lang="en-US" dirty="0"/>
              <a:t>Background research</a:t>
            </a:r>
          </a:p>
        </p:txBody>
      </p:sp>
      <p:sp>
        <p:nvSpPr>
          <p:cNvPr id="4" name="TextBox 3"/>
          <p:cNvSpPr txBox="1"/>
          <p:nvPr/>
        </p:nvSpPr>
        <p:spPr>
          <a:xfrm>
            <a:off x="5141209" y="5095538"/>
            <a:ext cx="2431225" cy="430887"/>
          </a:xfrm>
          <a:prstGeom prst="rect">
            <a:avLst/>
          </a:prstGeom>
          <a:noFill/>
        </p:spPr>
        <p:txBody>
          <a:bodyPr wrap="none" rtlCol="0">
            <a:spAutoFit/>
          </a:bodyPr>
          <a:lstStyle/>
          <a:p>
            <a:pPr algn="ctr"/>
            <a:r>
              <a:rPr lang="en-US" sz="1200" dirty="0" smtClean="0"/>
              <a:t>CIE-L*a*b* Colour Space Diagram</a:t>
            </a:r>
          </a:p>
          <a:p>
            <a:pPr algn="ctr"/>
            <a:r>
              <a:rPr lang="en-US" sz="1000" dirty="0" smtClean="0">
                <a:solidFill>
                  <a:schemeClr val="bg1">
                    <a:lumMod val="50000"/>
                  </a:schemeClr>
                </a:solidFill>
              </a:rPr>
              <a:t>http://</a:t>
            </a:r>
            <a:r>
              <a:rPr lang="en-US" sz="1000" dirty="0" err="1" smtClean="0">
                <a:solidFill>
                  <a:schemeClr val="bg1">
                    <a:lumMod val="50000"/>
                  </a:schemeClr>
                </a:solidFill>
              </a:rPr>
              <a:t>www.colourphil.co.uk</a:t>
            </a:r>
            <a:endParaRPr lang="en-US" sz="1000" dirty="0">
              <a:solidFill>
                <a:schemeClr val="bg1">
                  <a:lumMod val="50000"/>
                </a:schemeClr>
              </a:solidFill>
            </a:endParaRPr>
          </a:p>
        </p:txBody>
      </p:sp>
    </p:spTree>
    <p:extLst>
      <p:ext uri="{BB962C8B-B14F-4D97-AF65-F5344CB8AC3E}">
        <p14:creationId xmlns:p14="http://schemas.microsoft.com/office/powerpoint/2010/main" val="18849531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Angles.thmx</Template>
  <TotalTime>1551</TotalTime>
  <Words>857</Words>
  <Application>Microsoft Macintosh PowerPoint</Application>
  <PresentationFormat>On-screen Show (4:3)</PresentationFormat>
  <Paragraphs>166</Paragraphs>
  <Slides>17</Slides>
  <Notes>1</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Angles</vt:lpstr>
      <vt:lpstr>3D COLOUR HISTOGRAMS</vt:lpstr>
      <vt:lpstr>PROJECT OVERVIEW</vt:lpstr>
      <vt:lpstr>Aims</vt:lpstr>
      <vt:lpstr>Development</vt:lpstr>
      <vt:lpstr>Motivation</vt:lpstr>
      <vt:lpstr>BACKGROUND RESEARCH</vt:lpstr>
      <vt:lpstr>Colour Models &amp; Spaces</vt:lpstr>
      <vt:lpstr>sRGB</vt:lpstr>
      <vt:lpstr>CIE-L*a*b*</vt:lpstr>
      <vt:lpstr>Transformations (I)</vt:lpstr>
      <vt:lpstr>Transformations (II)</vt:lpstr>
      <vt:lpstr>Histograms</vt:lpstr>
      <vt:lpstr>Colour Alterations</vt:lpstr>
      <vt:lpstr>Technologies</vt:lpstr>
      <vt:lpstr>CURRENT PROGRESS</vt:lpstr>
      <vt:lpstr>Prototype</vt:lpstr>
      <vt:lpstr>Bibliography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Colour Histogram</dc:title>
  <dc:creator>Callum McGregor</dc:creator>
  <cp:lastModifiedBy>Callum McGregor</cp:lastModifiedBy>
  <cp:revision>37</cp:revision>
  <dcterms:created xsi:type="dcterms:W3CDTF">2015-12-05T12:06:40Z</dcterms:created>
  <dcterms:modified xsi:type="dcterms:W3CDTF">2015-12-10T17:49:21Z</dcterms:modified>
</cp:coreProperties>
</file>

<file path=docProps/thumbnail.jpeg>
</file>